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19"/>
  </p:notesMasterIdLst>
  <p:sldIdLst>
    <p:sldId id="256" r:id="rId2"/>
    <p:sldId id="287" r:id="rId3"/>
    <p:sldId id="288" r:id="rId4"/>
    <p:sldId id="290" r:id="rId5"/>
    <p:sldId id="289" r:id="rId6"/>
    <p:sldId id="291" r:id="rId7"/>
    <p:sldId id="292" r:id="rId8"/>
    <p:sldId id="293" r:id="rId9"/>
    <p:sldId id="294" r:id="rId10"/>
    <p:sldId id="295" r:id="rId11"/>
    <p:sldId id="296" r:id="rId12"/>
    <p:sldId id="298" r:id="rId13"/>
    <p:sldId id="299" r:id="rId14"/>
    <p:sldId id="300" r:id="rId15"/>
    <p:sldId id="301" r:id="rId16"/>
    <p:sldId id="302" r:id="rId17"/>
    <p:sldId id="30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8"/>
    <p:restoredTop sz="92112"/>
  </p:normalViewPr>
  <p:slideViewPr>
    <p:cSldViewPr snapToGrid="0" snapToObjects="1">
      <p:cViewPr varScale="1">
        <p:scale>
          <a:sx n="116" d="100"/>
          <a:sy n="116" d="100"/>
        </p:scale>
        <p:origin x="97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2D038C-D2BD-40FD-9B33-91187AF89727}"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0E8D74D-80E9-4838-83F4-A0E67D9943C8}">
      <dgm:prSet/>
      <dgm:spPr/>
      <dgm:t>
        <a:bodyPr/>
        <a:lstStyle/>
        <a:p>
          <a:r>
            <a:rPr lang="en-US" strike="sngStrike" dirty="0"/>
            <a:t>Social/Political Structures</a:t>
          </a:r>
        </a:p>
      </dgm:t>
    </dgm:pt>
    <dgm:pt modelId="{8F9A598A-77D9-4C0C-BC51-B75FF579CB84}" type="parTrans" cxnId="{985F428D-3EB8-41A0-9575-6D2EEC514059}">
      <dgm:prSet/>
      <dgm:spPr/>
      <dgm:t>
        <a:bodyPr/>
        <a:lstStyle/>
        <a:p>
          <a:endParaRPr lang="en-US"/>
        </a:p>
      </dgm:t>
    </dgm:pt>
    <dgm:pt modelId="{770A0C75-4F16-4F39-B8F2-630D0B0DCEAD}" type="sibTrans" cxnId="{985F428D-3EB8-41A0-9575-6D2EEC514059}">
      <dgm:prSet/>
      <dgm:spPr/>
      <dgm:t>
        <a:bodyPr/>
        <a:lstStyle/>
        <a:p>
          <a:endParaRPr lang="en-US"/>
        </a:p>
      </dgm:t>
    </dgm:pt>
    <dgm:pt modelId="{E298F325-6623-498A-869F-E39874666FE5}">
      <dgm:prSet/>
      <dgm:spPr/>
      <dgm:t>
        <a:bodyPr/>
        <a:lstStyle/>
        <a:p>
          <a:r>
            <a:rPr lang="en-US"/>
            <a:t>Economic Structures</a:t>
          </a:r>
        </a:p>
      </dgm:t>
    </dgm:pt>
    <dgm:pt modelId="{4923D976-B9A5-441D-AFE7-E8D486B39E8E}" type="parTrans" cxnId="{60007847-0480-4F7C-ABCB-0B827A4374A7}">
      <dgm:prSet/>
      <dgm:spPr/>
      <dgm:t>
        <a:bodyPr/>
        <a:lstStyle/>
        <a:p>
          <a:endParaRPr lang="en-US"/>
        </a:p>
      </dgm:t>
    </dgm:pt>
    <dgm:pt modelId="{96661AEE-6BAF-4E8C-B3AE-AE6D3C0A4D56}" type="sibTrans" cxnId="{60007847-0480-4F7C-ABCB-0B827A4374A7}">
      <dgm:prSet/>
      <dgm:spPr/>
      <dgm:t>
        <a:bodyPr/>
        <a:lstStyle/>
        <a:p>
          <a:endParaRPr lang="en-US"/>
        </a:p>
      </dgm:t>
    </dgm:pt>
    <dgm:pt modelId="{1D2A698D-590B-428D-9652-33BB8EAA14E0}">
      <dgm:prSet/>
      <dgm:spPr/>
      <dgm:t>
        <a:bodyPr/>
        <a:lstStyle/>
        <a:p>
          <a:r>
            <a:rPr lang="en-US"/>
            <a:t>Religious/Cultural Structures</a:t>
          </a:r>
        </a:p>
      </dgm:t>
    </dgm:pt>
    <dgm:pt modelId="{D3B518F2-417F-416E-8A56-7AEC34AF307E}" type="parTrans" cxnId="{33150289-1C65-446E-B3FC-E17DC46BB158}">
      <dgm:prSet/>
      <dgm:spPr/>
      <dgm:t>
        <a:bodyPr/>
        <a:lstStyle/>
        <a:p>
          <a:endParaRPr lang="en-US"/>
        </a:p>
      </dgm:t>
    </dgm:pt>
    <dgm:pt modelId="{E9D8B986-AA6F-464A-BDF8-313469205008}" type="sibTrans" cxnId="{33150289-1C65-446E-B3FC-E17DC46BB158}">
      <dgm:prSet/>
      <dgm:spPr/>
      <dgm:t>
        <a:bodyPr/>
        <a:lstStyle/>
        <a:p>
          <a:endParaRPr lang="en-US"/>
        </a:p>
      </dgm:t>
    </dgm:pt>
    <dgm:pt modelId="{3296A821-B5C8-427F-864F-1AE1F2E9E71C}" type="pres">
      <dgm:prSet presAssocID="{502D038C-D2BD-40FD-9B33-91187AF89727}" presName="root" presStyleCnt="0">
        <dgm:presLayoutVars>
          <dgm:dir/>
          <dgm:resizeHandles val="exact"/>
        </dgm:presLayoutVars>
      </dgm:prSet>
      <dgm:spPr/>
    </dgm:pt>
    <dgm:pt modelId="{3E3BB302-646D-4A40-9783-A39D2A259BD9}" type="pres">
      <dgm:prSet presAssocID="{60E8D74D-80E9-4838-83F4-A0E67D9943C8}" presName="compNode" presStyleCnt="0"/>
      <dgm:spPr/>
    </dgm:pt>
    <dgm:pt modelId="{78A34CBF-F83D-471F-B701-57D9BEFCAA97}" type="pres">
      <dgm:prSet presAssocID="{60E8D74D-80E9-4838-83F4-A0E67D9943C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nk"/>
        </a:ext>
      </dgm:extLst>
    </dgm:pt>
    <dgm:pt modelId="{A8EF96AF-D8A1-4FC0-BECE-496AB4511DC6}" type="pres">
      <dgm:prSet presAssocID="{60E8D74D-80E9-4838-83F4-A0E67D9943C8}" presName="spaceRect" presStyleCnt="0"/>
      <dgm:spPr/>
    </dgm:pt>
    <dgm:pt modelId="{E1D8BE88-A5E0-4903-92A4-CED995966C6E}" type="pres">
      <dgm:prSet presAssocID="{60E8D74D-80E9-4838-83F4-A0E67D9943C8}" presName="textRect" presStyleLbl="revTx" presStyleIdx="0" presStyleCnt="3">
        <dgm:presLayoutVars>
          <dgm:chMax val="1"/>
          <dgm:chPref val="1"/>
        </dgm:presLayoutVars>
      </dgm:prSet>
      <dgm:spPr/>
    </dgm:pt>
    <dgm:pt modelId="{F245D413-7083-49CA-B938-DF9EF81460B8}" type="pres">
      <dgm:prSet presAssocID="{770A0C75-4F16-4F39-B8F2-630D0B0DCEAD}" presName="sibTrans" presStyleCnt="0"/>
      <dgm:spPr/>
    </dgm:pt>
    <dgm:pt modelId="{A52023C8-09B1-41DD-8945-1C1030BAF808}" type="pres">
      <dgm:prSet presAssocID="{E298F325-6623-498A-869F-E39874666FE5}" presName="compNode" presStyleCnt="0"/>
      <dgm:spPr/>
    </dgm:pt>
    <dgm:pt modelId="{F1355064-9605-4782-9DD9-9B2F2125E6D9}" type="pres">
      <dgm:prSet presAssocID="{E298F325-6623-498A-869F-E39874666FE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ins"/>
        </a:ext>
      </dgm:extLst>
    </dgm:pt>
    <dgm:pt modelId="{28449A9D-4C34-43D6-865D-23826E0904B9}" type="pres">
      <dgm:prSet presAssocID="{E298F325-6623-498A-869F-E39874666FE5}" presName="spaceRect" presStyleCnt="0"/>
      <dgm:spPr/>
    </dgm:pt>
    <dgm:pt modelId="{E1CC8086-E4D1-4DC4-A8AF-0D3CD25CDF0E}" type="pres">
      <dgm:prSet presAssocID="{E298F325-6623-498A-869F-E39874666FE5}" presName="textRect" presStyleLbl="revTx" presStyleIdx="1" presStyleCnt="3">
        <dgm:presLayoutVars>
          <dgm:chMax val="1"/>
          <dgm:chPref val="1"/>
        </dgm:presLayoutVars>
      </dgm:prSet>
      <dgm:spPr/>
    </dgm:pt>
    <dgm:pt modelId="{173049E5-F3EA-4676-A693-89F1F3CE64A9}" type="pres">
      <dgm:prSet presAssocID="{96661AEE-6BAF-4E8C-B3AE-AE6D3C0A4D56}" presName="sibTrans" presStyleCnt="0"/>
      <dgm:spPr/>
    </dgm:pt>
    <dgm:pt modelId="{DC79671B-B45E-40DB-AA50-FF5CA2368209}" type="pres">
      <dgm:prSet presAssocID="{1D2A698D-590B-428D-9652-33BB8EAA14E0}" presName="compNode" presStyleCnt="0"/>
      <dgm:spPr/>
    </dgm:pt>
    <dgm:pt modelId="{729F56B6-7497-488C-8744-4AC8D196970D}" type="pres">
      <dgm:prSet presAssocID="{1D2A698D-590B-428D-9652-33BB8EAA14E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ecturer"/>
        </a:ext>
      </dgm:extLst>
    </dgm:pt>
    <dgm:pt modelId="{63AD1E08-41C4-4549-967F-C0A1F5393F8D}" type="pres">
      <dgm:prSet presAssocID="{1D2A698D-590B-428D-9652-33BB8EAA14E0}" presName="spaceRect" presStyleCnt="0"/>
      <dgm:spPr/>
    </dgm:pt>
    <dgm:pt modelId="{9A85A07E-4DE0-4834-ACB5-AA3D0FE49200}" type="pres">
      <dgm:prSet presAssocID="{1D2A698D-590B-428D-9652-33BB8EAA14E0}" presName="textRect" presStyleLbl="revTx" presStyleIdx="2" presStyleCnt="3">
        <dgm:presLayoutVars>
          <dgm:chMax val="1"/>
          <dgm:chPref val="1"/>
        </dgm:presLayoutVars>
      </dgm:prSet>
      <dgm:spPr/>
    </dgm:pt>
  </dgm:ptLst>
  <dgm:cxnLst>
    <dgm:cxn modelId="{60007847-0480-4F7C-ABCB-0B827A4374A7}" srcId="{502D038C-D2BD-40FD-9B33-91187AF89727}" destId="{E298F325-6623-498A-869F-E39874666FE5}" srcOrd="1" destOrd="0" parTransId="{4923D976-B9A5-441D-AFE7-E8D486B39E8E}" sibTransId="{96661AEE-6BAF-4E8C-B3AE-AE6D3C0A4D56}"/>
    <dgm:cxn modelId="{1690A767-0546-4637-BB5C-713CA0415589}" type="presOf" srcId="{60E8D74D-80E9-4838-83F4-A0E67D9943C8}" destId="{E1D8BE88-A5E0-4903-92A4-CED995966C6E}" srcOrd="0" destOrd="0" presId="urn:microsoft.com/office/officeart/2018/2/layout/IconLabelList"/>
    <dgm:cxn modelId="{33150289-1C65-446E-B3FC-E17DC46BB158}" srcId="{502D038C-D2BD-40FD-9B33-91187AF89727}" destId="{1D2A698D-590B-428D-9652-33BB8EAA14E0}" srcOrd="2" destOrd="0" parTransId="{D3B518F2-417F-416E-8A56-7AEC34AF307E}" sibTransId="{E9D8B986-AA6F-464A-BDF8-313469205008}"/>
    <dgm:cxn modelId="{985F428D-3EB8-41A0-9575-6D2EEC514059}" srcId="{502D038C-D2BD-40FD-9B33-91187AF89727}" destId="{60E8D74D-80E9-4838-83F4-A0E67D9943C8}" srcOrd="0" destOrd="0" parTransId="{8F9A598A-77D9-4C0C-BC51-B75FF579CB84}" sibTransId="{770A0C75-4F16-4F39-B8F2-630D0B0DCEAD}"/>
    <dgm:cxn modelId="{33999892-D019-43C4-A154-9C14011EC75D}" type="presOf" srcId="{E298F325-6623-498A-869F-E39874666FE5}" destId="{E1CC8086-E4D1-4DC4-A8AF-0D3CD25CDF0E}" srcOrd="0" destOrd="0" presId="urn:microsoft.com/office/officeart/2018/2/layout/IconLabelList"/>
    <dgm:cxn modelId="{6C6BC8A1-39A2-4716-AD2D-7AAB5DC5B579}" type="presOf" srcId="{1D2A698D-590B-428D-9652-33BB8EAA14E0}" destId="{9A85A07E-4DE0-4834-ACB5-AA3D0FE49200}" srcOrd="0" destOrd="0" presId="urn:microsoft.com/office/officeart/2018/2/layout/IconLabelList"/>
    <dgm:cxn modelId="{0D9BC2FC-2FBE-460C-AD0D-2AC719CAF79A}" type="presOf" srcId="{502D038C-D2BD-40FD-9B33-91187AF89727}" destId="{3296A821-B5C8-427F-864F-1AE1F2E9E71C}" srcOrd="0" destOrd="0" presId="urn:microsoft.com/office/officeart/2018/2/layout/IconLabelList"/>
    <dgm:cxn modelId="{6896F2D2-D8AC-498D-BFCD-0A62DB8774BA}" type="presParOf" srcId="{3296A821-B5C8-427F-864F-1AE1F2E9E71C}" destId="{3E3BB302-646D-4A40-9783-A39D2A259BD9}" srcOrd="0" destOrd="0" presId="urn:microsoft.com/office/officeart/2018/2/layout/IconLabelList"/>
    <dgm:cxn modelId="{8740CE5A-3FEA-468E-BF89-37DADD34683A}" type="presParOf" srcId="{3E3BB302-646D-4A40-9783-A39D2A259BD9}" destId="{78A34CBF-F83D-471F-B701-57D9BEFCAA97}" srcOrd="0" destOrd="0" presId="urn:microsoft.com/office/officeart/2018/2/layout/IconLabelList"/>
    <dgm:cxn modelId="{C3DDABDD-EAF6-4F56-87EB-B44145E8A006}" type="presParOf" srcId="{3E3BB302-646D-4A40-9783-A39D2A259BD9}" destId="{A8EF96AF-D8A1-4FC0-BECE-496AB4511DC6}" srcOrd="1" destOrd="0" presId="urn:microsoft.com/office/officeart/2018/2/layout/IconLabelList"/>
    <dgm:cxn modelId="{A599A4BE-FC1E-4969-9F2C-537D11010459}" type="presParOf" srcId="{3E3BB302-646D-4A40-9783-A39D2A259BD9}" destId="{E1D8BE88-A5E0-4903-92A4-CED995966C6E}" srcOrd="2" destOrd="0" presId="urn:microsoft.com/office/officeart/2018/2/layout/IconLabelList"/>
    <dgm:cxn modelId="{3FFF288E-D7C8-4281-8040-A154B09D03DD}" type="presParOf" srcId="{3296A821-B5C8-427F-864F-1AE1F2E9E71C}" destId="{F245D413-7083-49CA-B938-DF9EF81460B8}" srcOrd="1" destOrd="0" presId="urn:microsoft.com/office/officeart/2018/2/layout/IconLabelList"/>
    <dgm:cxn modelId="{2C097060-544D-48CB-8D85-E50710975BF1}" type="presParOf" srcId="{3296A821-B5C8-427F-864F-1AE1F2E9E71C}" destId="{A52023C8-09B1-41DD-8945-1C1030BAF808}" srcOrd="2" destOrd="0" presId="urn:microsoft.com/office/officeart/2018/2/layout/IconLabelList"/>
    <dgm:cxn modelId="{5B1C17E2-A188-4FB7-9F51-3444A88CC353}" type="presParOf" srcId="{A52023C8-09B1-41DD-8945-1C1030BAF808}" destId="{F1355064-9605-4782-9DD9-9B2F2125E6D9}" srcOrd="0" destOrd="0" presId="urn:microsoft.com/office/officeart/2018/2/layout/IconLabelList"/>
    <dgm:cxn modelId="{9A76EECB-2CED-48C4-AF17-D628483343F9}" type="presParOf" srcId="{A52023C8-09B1-41DD-8945-1C1030BAF808}" destId="{28449A9D-4C34-43D6-865D-23826E0904B9}" srcOrd="1" destOrd="0" presId="urn:microsoft.com/office/officeart/2018/2/layout/IconLabelList"/>
    <dgm:cxn modelId="{A0618DC9-3B7E-4267-B164-6F3604356667}" type="presParOf" srcId="{A52023C8-09B1-41DD-8945-1C1030BAF808}" destId="{E1CC8086-E4D1-4DC4-A8AF-0D3CD25CDF0E}" srcOrd="2" destOrd="0" presId="urn:microsoft.com/office/officeart/2018/2/layout/IconLabelList"/>
    <dgm:cxn modelId="{AED50C55-EEC6-4204-B73E-0F5DEF5C3EE7}" type="presParOf" srcId="{3296A821-B5C8-427F-864F-1AE1F2E9E71C}" destId="{173049E5-F3EA-4676-A693-89F1F3CE64A9}" srcOrd="3" destOrd="0" presId="urn:microsoft.com/office/officeart/2018/2/layout/IconLabelList"/>
    <dgm:cxn modelId="{B1B4182C-8692-4EE1-A003-177FEC2DCC6F}" type="presParOf" srcId="{3296A821-B5C8-427F-864F-1AE1F2E9E71C}" destId="{DC79671B-B45E-40DB-AA50-FF5CA2368209}" srcOrd="4" destOrd="0" presId="urn:microsoft.com/office/officeart/2018/2/layout/IconLabelList"/>
    <dgm:cxn modelId="{A1415349-9808-4EEE-9B41-8542E6DEDB97}" type="presParOf" srcId="{DC79671B-B45E-40DB-AA50-FF5CA2368209}" destId="{729F56B6-7497-488C-8744-4AC8D196970D}" srcOrd="0" destOrd="0" presId="urn:microsoft.com/office/officeart/2018/2/layout/IconLabelList"/>
    <dgm:cxn modelId="{964496E8-4DCA-485F-93C4-B2CBC644E27B}" type="presParOf" srcId="{DC79671B-B45E-40DB-AA50-FF5CA2368209}" destId="{63AD1E08-41C4-4549-967F-C0A1F5393F8D}" srcOrd="1" destOrd="0" presId="urn:microsoft.com/office/officeart/2018/2/layout/IconLabelList"/>
    <dgm:cxn modelId="{7E70850B-F983-4FF4-A803-879C199404C2}" type="presParOf" srcId="{DC79671B-B45E-40DB-AA50-FF5CA2368209}" destId="{9A85A07E-4DE0-4834-ACB5-AA3D0FE4920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A34CBF-F83D-471F-B701-57D9BEFCAA97}">
      <dsp:nvSpPr>
        <dsp:cNvPr id="0" name=""/>
        <dsp:cNvSpPr/>
      </dsp:nvSpPr>
      <dsp:spPr>
        <a:xfrm>
          <a:off x="1063980" y="719741"/>
          <a:ext cx="1274535" cy="12745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D8BE88-A5E0-4903-92A4-CED995966C6E}">
      <dsp:nvSpPr>
        <dsp:cNvPr id="0" name=""/>
        <dsp:cNvSpPr/>
      </dsp:nvSpPr>
      <dsp:spPr>
        <a:xfrm>
          <a:off x="285097" y="2346338"/>
          <a:ext cx="28323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strike="sngStrike" kern="1200" dirty="0"/>
            <a:t>Social/Political Structures</a:t>
          </a:r>
        </a:p>
      </dsp:txBody>
      <dsp:txXfrm>
        <a:off x="285097" y="2346338"/>
        <a:ext cx="2832300" cy="720000"/>
      </dsp:txXfrm>
    </dsp:sp>
    <dsp:sp modelId="{F1355064-9605-4782-9DD9-9B2F2125E6D9}">
      <dsp:nvSpPr>
        <dsp:cNvPr id="0" name=""/>
        <dsp:cNvSpPr/>
      </dsp:nvSpPr>
      <dsp:spPr>
        <a:xfrm>
          <a:off x="4391932" y="719741"/>
          <a:ext cx="1274535" cy="12745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CC8086-E4D1-4DC4-A8AF-0D3CD25CDF0E}">
      <dsp:nvSpPr>
        <dsp:cNvPr id="0" name=""/>
        <dsp:cNvSpPr/>
      </dsp:nvSpPr>
      <dsp:spPr>
        <a:xfrm>
          <a:off x="3613050" y="2346338"/>
          <a:ext cx="28323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Economic Structures</a:t>
          </a:r>
        </a:p>
      </dsp:txBody>
      <dsp:txXfrm>
        <a:off x="3613050" y="2346338"/>
        <a:ext cx="2832300" cy="720000"/>
      </dsp:txXfrm>
    </dsp:sp>
    <dsp:sp modelId="{729F56B6-7497-488C-8744-4AC8D196970D}">
      <dsp:nvSpPr>
        <dsp:cNvPr id="0" name=""/>
        <dsp:cNvSpPr/>
      </dsp:nvSpPr>
      <dsp:spPr>
        <a:xfrm>
          <a:off x="7719885" y="719741"/>
          <a:ext cx="1274535" cy="12745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85A07E-4DE0-4834-ACB5-AA3D0FE49200}">
      <dsp:nvSpPr>
        <dsp:cNvPr id="0" name=""/>
        <dsp:cNvSpPr/>
      </dsp:nvSpPr>
      <dsp:spPr>
        <a:xfrm>
          <a:off x="6941002" y="2346338"/>
          <a:ext cx="28323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Religious/Cultural Structures</a:t>
          </a:r>
        </a:p>
      </dsp:txBody>
      <dsp:txXfrm>
        <a:off x="6941002" y="2346338"/>
        <a:ext cx="28323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4AADA8-1C22-1342-B0A2-1277E07A1132}" type="datetimeFigureOut">
              <a:rPr lang="en-US" smtClean="0"/>
              <a:t>6/5/24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8E9CBE-103D-614D-933D-6F8E197DB034}" type="slidenum">
              <a:rPr lang="en-US" smtClean="0"/>
              <a:t>‹#›</a:t>
            </a:fld>
            <a:endParaRPr lang="en-US"/>
          </a:p>
        </p:txBody>
      </p:sp>
    </p:spTree>
    <p:extLst>
      <p:ext uri="{BB962C8B-B14F-4D97-AF65-F5344CB8AC3E}">
        <p14:creationId xmlns:p14="http://schemas.microsoft.com/office/powerpoint/2010/main" val="11974345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062692C-9F3F-6047-A805-C164951700F5}" type="datetimeFigureOut">
              <a:rPr lang="en-US" smtClean="0"/>
              <a:t>6/5/24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BE41D-52AC-C54C-8E3B-C7953162F28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62692C-9F3F-6047-A805-C164951700F5}" type="datetimeFigureOut">
              <a:rPr lang="en-US" smtClean="0"/>
              <a:t>6/5/24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62692C-9F3F-6047-A805-C164951700F5}" type="datetimeFigureOut">
              <a:rPr lang="en-US" smtClean="0"/>
              <a:t>6/5/24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62692C-9F3F-6047-A805-C164951700F5}" type="datetimeFigureOut">
              <a:rPr lang="en-US" smtClean="0"/>
              <a:t>6/5/24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BE41D-52AC-C54C-8E3B-C7953162F28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062692C-9F3F-6047-A805-C164951700F5}" type="datetimeFigureOut">
              <a:rPr lang="en-US" smtClean="0"/>
              <a:t>6/5/24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062692C-9F3F-6047-A805-C164951700F5}" type="datetimeFigureOut">
              <a:rPr lang="en-US" smtClean="0"/>
              <a:t>6/5/24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062692C-9F3F-6047-A805-C164951700F5}" type="datetimeFigureOut">
              <a:rPr lang="en-US" smtClean="0"/>
              <a:t>6/5/24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062692C-9F3F-6047-A805-C164951700F5}" type="datetimeFigureOut">
              <a:rPr lang="en-US" smtClean="0"/>
              <a:t>6/5/24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062692C-9F3F-6047-A805-C164951700F5}" type="datetimeFigureOut">
              <a:rPr lang="en-US" smtClean="0"/>
              <a:t>6/5/24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69BE41D-52AC-C54C-8E3B-C7953162F28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062692C-9F3F-6047-A805-C164951700F5}" type="datetimeFigureOut">
              <a:rPr lang="en-US" smtClean="0"/>
              <a:t>6/5/24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062692C-9F3F-6047-A805-C164951700F5}" type="datetimeFigureOut">
              <a:rPr lang="en-US" smtClean="0"/>
              <a:t>6/5/24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69BE41D-52AC-C54C-8E3B-C7953162F28E}"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013675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youtube.com/watch?v=WqJd8slanIo&amp;ab_channel=WhatIf"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2" name="Rectangle 1041">
            <a:extLst>
              <a:ext uri="{FF2B5EF4-FFF2-40B4-BE49-F238E27FC236}">
                <a16:creationId xmlns:a16="http://schemas.microsoft.com/office/drawing/2014/main" id="{E75F8FC7-2268-462F-AFF6-A4A975C34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ctrTitle"/>
          </p:nvPr>
        </p:nvSpPr>
        <p:spPr>
          <a:xfrm>
            <a:off x="6730000" y="639097"/>
            <a:ext cx="4813072" cy="3686015"/>
          </a:xfrm>
        </p:spPr>
        <p:txBody>
          <a:bodyPr vert="horz" lIns="91440" tIns="45720" rIns="91440" bIns="45720" rtlCol="0">
            <a:normAutofit/>
          </a:bodyPr>
          <a:lstStyle/>
          <a:p>
            <a:r>
              <a:rPr lang="en-US" sz="4800" dirty="0"/>
              <a:t>Cultural/Religious Structures</a:t>
            </a:r>
          </a:p>
        </p:txBody>
      </p:sp>
      <p:cxnSp>
        <p:nvCxnSpPr>
          <p:cNvPr id="1044" name="Straight Connector 1043">
            <a:extLst>
              <a:ext uri="{FF2B5EF4-FFF2-40B4-BE49-F238E27FC236}">
                <a16:creationId xmlns:a16="http://schemas.microsoft.com/office/drawing/2014/main" id="{BEF45B32-FB97-49CC-B778-CA7CF87BEF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046" name="Rectangle 1045">
            <a:extLst>
              <a:ext uri="{FF2B5EF4-FFF2-40B4-BE49-F238E27FC236}">
                <a16:creationId xmlns:a16="http://schemas.microsoft.com/office/drawing/2014/main" id="{9D1C364C-8702-4ED9-9D23-41CDB2982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48" name="Rectangle 1047">
            <a:extLst>
              <a:ext uri="{FF2B5EF4-FFF2-40B4-BE49-F238E27FC236}">
                <a16:creationId xmlns:a16="http://schemas.microsoft.com/office/drawing/2014/main" id="{7EE051E9-6C07-4FBB-B4F7-EDF8DDEAA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 name="TextBox 5">
            <a:extLst>
              <a:ext uri="{FF2B5EF4-FFF2-40B4-BE49-F238E27FC236}">
                <a16:creationId xmlns:a16="http://schemas.microsoft.com/office/drawing/2014/main" id="{BE982397-4434-23FE-9A4C-A71869EC5254}"/>
              </a:ext>
            </a:extLst>
          </p:cNvPr>
          <p:cNvSpPr txBox="1"/>
          <p:nvPr/>
        </p:nvSpPr>
        <p:spPr>
          <a:xfrm>
            <a:off x="6729999" y="4398898"/>
            <a:ext cx="4366949" cy="1384995"/>
          </a:xfrm>
          <a:prstGeom prst="rect">
            <a:avLst/>
          </a:prstGeom>
          <a:noFill/>
        </p:spPr>
        <p:txBody>
          <a:bodyPr wrap="square" rtlCol="0">
            <a:spAutoFit/>
          </a:bodyPr>
          <a:lstStyle/>
          <a:p>
            <a:pPr>
              <a:spcAft>
                <a:spcPts val="600"/>
              </a:spcAft>
            </a:pPr>
            <a:r>
              <a:rPr lang="en-US" sz="2800" dirty="0">
                <a:solidFill>
                  <a:schemeClr val="accent5">
                    <a:lumMod val="75000"/>
                  </a:schemeClr>
                </a:solidFill>
              </a:rPr>
              <a:t>GOAL/S:  </a:t>
            </a:r>
            <a:r>
              <a:rPr lang="en-US" sz="2800" i="1" dirty="0">
                <a:solidFill>
                  <a:schemeClr val="accent5">
                    <a:lumMod val="75000"/>
                  </a:schemeClr>
                </a:solidFill>
              </a:rPr>
              <a:t>Describe</a:t>
            </a:r>
            <a:r>
              <a:rPr lang="en-US" sz="2800" dirty="0">
                <a:solidFill>
                  <a:schemeClr val="accent5">
                    <a:lumMod val="75000"/>
                  </a:schemeClr>
                </a:solidFill>
              </a:rPr>
              <a:t> Ancient Egyptian </a:t>
            </a:r>
            <a:r>
              <a:rPr lang="en-US" sz="2800" u="sng" dirty="0">
                <a:solidFill>
                  <a:schemeClr val="accent5">
                    <a:lumMod val="75000"/>
                  </a:schemeClr>
                </a:solidFill>
              </a:rPr>
              <a:t>Cultural/Religious Structures</a:t>
            </a:r>
          </a:p>
        </p:txBody>
      </p:sp>
      <p:sp>
        <p:nvSpPr>
          <p:cNvPr id="3" name="Subtitle 2"/>
          <p:cNvSpPr>
            <a:spLocks noGrp="1"/>
          </p:cNvSpPr>
          <p:nvPr>
            <p:ph type="subTitle" idx="1"/>
          </p:nvPr>
        </p:nvSpPr>
        <p:spPr>
          <a:xfrm>
            <a:off x="7241627" y="6453741"/>
            <a:ext cx="4829101" cy="373118"/>
          </a:xfrm>
        </p:spPr>
        <p:txBody>
          <a:bodyPr vert="horz" lIns="91440" tIns="45720" rIns="91440" bIns="45720" rtlCol="0">
            <a:normAutofit fontScale="92500" lnSpcReduction="10000"/>
          </a:bodyPr>
          <a:lstStyle/>
          <a:p>
            <a:pPr algn="r"/>
            <a:r>
              <a:rPr lang="en-US" dirty="0">
                <a:solidFill>
                  <a:schemeClr val="bg1"/>
                </a:solidFill>
              </a:rPr>
              <a:t>Week 9, Lesson 2</a:t>
            </a:r>
          </a:p>
        </p:txBody>
      </p:sp>
      <p:pic>
        <p:nvPicPr>
          <p:cNvPr id="2" name="Picture 2" descr="Egypt New Kingdom: Characters, Religion &amp; Military Campaigns">
            <a:extLst>
              <a:ext uri="{FF2B5EF4-FFF2-40B4-BE49-F238E27FC236}">
                <a16:creationId xmlns:a16="http://schemas.microsoft.com/office/drawing/2014/main" id="{0B2A3E5B-F885-DD4D-7BF5-93AE9035A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502" y="2194575"/>
            <a:ext cx="6369401" cy="3582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91968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444C9-292A-BEB0-1A32-79179E662F40}"/>
              </a:ext>
            </a:extLst>
          </p:cNvPr>
          <p:cNvSpPr>
            <a:spLocks noGrp="1"/>
          </p:cNvSpPr>
          <p:nvPr>
            <p:ph type="title"/>
          </p:nvPr>
        </p:nvSpPr>
        <p:spPr/>
        <p:txBody>
          <a:bodyPr/>
          <a:lstStyle/>
          <a:p>
            <a:r>
              <a:rPr lang="en-US" dirty="0"/>
              <a:t>Mummification</a:t>
            </a:r>
          </a:p>
        </p:txBody>
      </p:sp>
      <p:graphicFrame>
        <p:nvGraphicFramePr>
          <p:cNvPr id="6" name="Table 5">
            <a:extLst>
              <a:ext uri="{FF2B5EF4-FFF2-40B4-BE49-F238E27FC236}">
                <a16:creationId xmlns:a16="http://schemas.microsoft.com/office/drawing/2014/main" id="{FA992B36-3214-C0C6-2008-D1B04FE6E538}"/>
              </a:ext>
            </a:extLst>
          </p:cNvPr>
          <p:cNvGraphicFramePr>
            <a:graphicFrameLocks noGrp="1"/>
          </p:cNvGraphicFramePr>
          <p:nvPr>
            <p:extLst>
              <p:ext uri="{D42A27DB-BD31-4B8C-83A1-F6EECF244321}">
                <p14:modId xmlns:p14="http://schemas.microsoft.com/office/powerpoint/2010/main" val="3574098061"/>
              </p:ext>
            </p:extLst>
          </p:nvPr>
        </p:nvGraphicFramePr>
        <p:xfrm>
          <a:off x="287540" y="1935828"/>
          <a:ext cx="11677880" cy="4630390"/>
        </p:xfrm>
        <a:graphic>
          <a:graphicData uri="http://schemas.openxmlformats.org/drawingml/2006/table">
            <a:tbl>
              <a:tblPr firstRow="1" bandRow="1">
                <a:tableStyleId>{5C22544A-7EE6-4342-B048-85BDC9FD1C3A}</a:tableStyleId>
              </a:tblPr>
              <a:tblGrid>
                <a:gridCol w="5838940">
                  <a:extLst>
                    <a:ext uri="{9D8B030D-6E8A-4147-A177-3AD203B41FA5}">
                      <a16:colId xmlns:a16="http://schemas.microsoft.com/office/drawing/2014/main" val="1754439674"/>
                    </a:ext>
                  </a:extLst>
                </a:gridCol>
                <a:gridCol w="5838940">
                  <a:extLst>
                    <a:ext uri="{9D8B030D-6E8A-4147-A177-3AD203B41FA5}">
                      <a16:colId xmlns:a16="http://schemas.microsoft.com/office/drawing/2014/main" val="3652918705"/>
                    </a:ext>
                  </a:extLst>
                </a:gridCol>
              </a:tblGrid>
              <a:tr h="2315195">
                <a:tc>
                  <a:txBody>
                    <a:bodyPr/>
                    <a:lstStyle/>
                    <a:p>
                      <a:r>
                        <a:rPr lang="en-AU" sz="1600" b="1" u="sng" dirty="0">
                          <a:solidFill>
                            <a:schemeClr val="tx1"/>
                          </a:solidFill>
                        </a:rPr>
                        <a:t>1. Removal of Internal Organs:</a:t>
                      </a:r>
                    </a:p>
                    <a:p>
                      <a:r>
                        <a:rPr lang="en-AU" sz="1600" b="0" dirty="0">
                          <a:solidFill>
                            <a:schemeClr val="tx1"/>
                          </a:solidFill>
                        </a:rPr>
                        <a:t>The brain was removed through the nostrils using hooks.</a:t>
                      </a:r>
                    </a:p>
                    <a:p>
                      <a:r>
                        <a:rPr lang="en-AU" sz="1600" b="0" dirty="0">
                          <a:solidFill>
                            <a:schemeClr val="tx1"/>
                          </a:solidFill>
                        </a:rPr>
                        <a:t>An incision was made on the left side of the abdomen to remove internal organs, which were then dried and placed in canopic jars, each protected by a deity.</a:t>
                      </a:r>
                    </a:p>
                    <a:p>
                      <a:r>
                        <a:rPr lang="en-AU" sz="1600" b="0" dirty="0">
                          <a:solidFill>
                            <a:schemeClr val="tx1"/>
                          </a:solidFill>
                        </a:rPr>
                        <a:t>The heart was usually left in place, believed to be the </a:t>
                      </a:r>
                      <a:r>
                        <a:rPr lang="en-AU" sz="1600" b="0" dirty="0" err="1">
                          <a:solidFill>
                            <a:schemeClr val="tx1"/>
                          </a:solidFill>
                        </a:rPr>
                        <a:t>center</a:t>
                      </a:r>
                      <a:r>
                        <a:rPr lang="en-AU" sz="1600" b="0" dirty="0">
                          <a:solidFill>
                            <a:schemeClr val="tx1"/>
                          </a:solidFill>
                        </a:rPr>
                        <a:t> of intelligence and emotion.</a:t>
                      </a:r>
                    </a:p>
                    <a:p>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AU" sz="1600" b="1" u="sng" dirty="0">
                          <a:solidFill>
                            <a:schemeClr val="tx1"/>
                          </a:solidFill>
                        </a:rPr>
                        <a:t>2. Dehydration:</a:t>
                      </a:r>
                    </a:p>
                    <a:p>
                      <a:r>
                        <a:rPr lang="en-AU" sz="1600" b="0" dirty="0">
                          <a:solidFill>
                            <a:schemeClr val="tx1"/>
                          </a:solidFill>
                        </a:rPr>
                        <a:t>The body was covered in natron, a naturally occurring salt, to dehydrate and preserve it.</a:t>
                      </a:r>
                    </a:p>
                    <a:p>
                      <a:r>
                        <a:rPr lang="en-AU" sz="1600" b="0" dirty="0">
                          <a:solidFill>
                            <a:schemeClr val="tx1"/>
                          </a:solidFill>
                        </a:rPr>
                        <a:t>This process took about 40 days.</a:t>
                      </a:r>
                    </a:p>
                    <a:p>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92584621"/>
                  </a:ext>
                </a:extLst>
              </a:tr>
              <a:tr h="2315195">
                <a:tc>
                  <a:txBody>
                    <a:bodyPr/>
                    <a:lstStyle/>
                    <a:p>
                      <a:r>
                        <a:rPr lang="en-AU" sz="1600" b="1" u="sng" dirty="0">
                          <a:solidFill>
                            <a:schemeClr val="tx1"/>
                          </a:solidFill>
                        </a:rPr>
                        <a:t>3. Wrapping:</a:t>
                      </a:r>
                    </a:p>
                    <a:p>
                      <a:r>
                        <a:rPr lang="en-AU" sz="1600" b="0" dirty="0">
                          <a:solidFill>
                            <a:schemeClr val="tx1"/>
                          </a:solidFill>
                        </a:rPr>
                        <a:t>After dehydration, the body was washed and anointed with oils.</a:t>
                      </a:r>
                    </a:p>
                    <a:p>
                      <a:r>
                        <a:rPr lang="en-AU" sz="1600" b="0" dirty="0">
                          <a:solidFill>
                            <a:schemeClr val="tx1"/>
                          </a:solidFill>
                        </a:rPr>
                        <a:t>It was then wrapped in linen bandages, often with protective amulets placed between layers.</a:t>
                      </a:r>
                    </a:p>
                    <a:p>
                      <a:r>
                        <a:rPr lang="en-AU" sz="1600" b="0" dirty="0">
                          <a:solidFill>
                            <a:schemeClr val="tx1"/>
                          </a:solidFill>
                        </a:rPr>
                        <a:t>The wrapping process included multiple layers and could take 15 days or more.</a:t>
                      </a:r>
                    </a:p>
                    <a:p>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AU" sz="1600" b="1" u="sng" dirty="0">
                          <a:solidFill>
                            <a:schemeClr val="tx1"/>
                          </a:solidFill>
                        </a:rPr>
                        <a:t>4. Final Preparations:</a:t>
                      </a:r>
                    </a:p>
                    <a:p>
                      <a:r>
                        <a:rPr lang="en-AU" sz="1600" b="0" dirty="0">
                          <a:solidFill>
                            <a:schemeClr val="tx1"/>
                          </a:solidFill>
                        </a:rPr>
                        <a:t>A death mask, often made of cartonnage (a type of material similar to papier-mâché) or precious metals for the wealthy, was placed over the head.</a:t>
                      </a:r>
                    </a:p>
                    <a:p>
                      <a:r>
                        <a:rPr lang="en-AU" sz="1600" b="0" dirty="0">
                          <a:solidFill>
                            <a:schemeClr val="tx1"/>
                          </a:solidFill>
                        </a:rPr>
                        <a:t>The mummified body was placed in a series of coffins, often elaborately decorated.</a:t>
                      </a:r>
                    </a:p>
                    <a:p>
                      <a:r>
                        <a:rPr lang="en-AU" sz="1600" b="0" dirty="0">
                          <a:solidFill>
                            <a:schemeClr val="tx1"/>
                          </a:solidFill>
                        </a:rPr>
                        <a:t>The outermost coffin was usually placed in a sarcophagus, a stone container.</a:t>
                      </a:r>
                    </a:p>
                    <a:p>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426929239"/>
                  </a:ext>
                </a:extLst>
              </a:tr>
            </a:tbl>
          </a:graphicData>
        </a:graphic>
      </p:graphicFrame>
      <p:sp>
        <p:nvSpPr>
          <p:cNvPr id="7" name="TextBox 6">
            <a:extLst>
              <a:ext uri="{FF2B5EF4-FFF2-40B4-BE49-F238E27FC236}">
                <a16:creationId xmlns:a16="http://schemas.microsoft.com/office/drawing/2014/main" id="{6FD57A43-BB5D-D6CC-2224-83FE5A088005}"/>
              </a:ext>
            </a:extLst>
          </p:cNvPr>
          <p:cNvSpPr txBox="1"/>
          <p:nvPr/>
        </p:nvSpPr>
        <p:spPr>
          <a:xfrm>
            <a:off x="8670275" y="88135"/>
            <a:ext cx="3150824" cy="369332"/>
          </a:xfrm>
          <a:prstGeom prst="rect">
            <a:avLst/>
          </a:prstGeom>
          <a:noFill/>
        </p:spPr>
        <p:txBody>
          <a:bodyPr wrap="square" rtlCol="0">
            <a:spAutoFit/>
          </a:bodyPr>
          <a:lstStyle/>
          <a:p>
            <a:pPr algn="r"/>
            <a:r>
              <a:rPr lang="en-US" b="1" i="1" dirty="0">
                <a:solidFill>
                  <a:schemeClr val="accent6"/>
                </a:solidFill>
              </a:rPr>
              <a:t>SUMMARISE THE STEPS</a:t>
            </a:r>
          </a:p>
        </p:txBody>
      </p:sp>
    </p:spTree>
    <p:extLst>
      <p:ext uri="{BB962C8B-B14F-4D97-AF65-F5344CB8AC3E}">
        <p14:creationId xmlns:p14="http://schemas.microsoft.com/office/powerpoint/2010/main" val="2045761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33DE5-3102-3FD6-FE66-844D2E8CAACA}"/>
              </a:ext>
            </a:extLst>
          </p:cNvPr>
          <p:cNvSpPr>
            <a:spLocks noGrp="1"/>
          </p:cNvSpPr>
          <p:nvPr>
            <p:ph type="ctrTitle"/>
          </p:nvPr>
        </p:nvSpPr>
        <p:spPr/>
        <p:txBody>
          <a:bodyPr/>
          <a:lstStyle/>
          <a:p>
            <a:r>
              <a:rPr lang="en-US" dirty="0"/>
              <a:t>Watch the following</a:t>
            </a:r>
          </a:p>
        </p:txBody>
      </p:sp>
      <p:sp>
        <p:nvSpPr>
          <p:cNvPr id="3" name="Subtitle 2">
            <a:extLst>
              <a:ext uri="{FF2B5EF4-FFF2-40B4-BE49-F238E27FC236}">
                <a16:creationId xmlns:a16="http://schemas.microsoft.com/office/drawing/2014/main" id="{CBFC089F-8BE8-274C-A055-CAAC397A56D0}"/>
              </a:ext>
            </a:extLst>
          </p:cNvPr>
          <p:cNvSpPr>
            <a:spLocks noGrp="1"/>
          </p:cNvSpPr>
          <p:nvPr>
            <p:ph type="subTitle" idx="1"/>
          </p:nvPr>
        </p:nvSpPr>
        <p:spPr/>
        <p:txBody>
          <a:bodyPr/>
          <a:lstStyle/>
          <a:p>
            <a:r>
              <a:rPr lang="en-US" dirty="0">
                <a:hlinkClick r:id="rId2"/>
              </a:rPr>
              <a:t>https://www.youtube.com/watch?v=WqJd8slanIo&amp;ab_channel=WhatIf</a:t>
            </a:r>
            <a:r>
              <a:rPr lang="en-US" dirty="0"/>
              <a:t> </a:t>
            </a:r>
          </a:p>
        </p:txBody>
      </p:sp>
    </p:spTree>
    <p:extLst>
      <p:ext uri="{BB962C8B-B14F-4D97-AF65-F5344CB8AC3E}">
        <p14:creationId xmlns:p14="http://schemas.microsoft.com/office/powerpoint/2010/main" val="4117643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8E9BA-A1E0-053B-C04A-F1168363355F}"/>
              </a:ext>
            </a:extLst>
          </p:cNvPr>
          <p:cNvSpPr>
            <a:spLocks noGrp="1"/>
          </p:cNvSpPr>
          <p:nvPr>
            <p:ph type="title"/>
          </p:nvPr>
        </p:nvSpPr>
        <p:spPr/>
        <p:txBody>
          <a:bodyPr/>
          <a:lstStyle/>
          <a:p>
            <a:r>
              <a:rPr lang="en-US" dirty="0"/>
              <a:t>Important Symbols - </a:t>
            </a:r>
            <a:r>
              <a:rPr lang="en-US" b="1" i="1" dirty="0">
                <a:solidFill>
                  <a:schemeClr val="accent6"/>
                </a:solidFill>
              </a:rPr>
              <a:t>Ankh</a:t>
            </a:r>
          </a:p>
        </p:txBody>
      </p:sp>
      <p:sp>
        <p:nvSpPr>
          <p:cNvPr id="3" name="Content Placeholder 2">
            <a:extLst>
              <a:ext uri="{FF2B5EF4-FFF2-40B4-BE49-F238E27FC236}">
                <a16:creationId xmlns:a16="http://schemas.microsoft.com/office/drawing/2014/main" id="{7A9064EF-6B76-A6BA-3454-03AE8A248EA8}"/>
              </a:ext>
            </a:extLst>
          </p:cNvPr>
          <p:cNvSpPr>
            <a:spLocks noGrp="1"/>
          </p:cNvSpPr>
          <p:nvPr>
            <p:ph sz="half" idx="1"/>
          </p:nvPr>
        </p:nvSpPr>
        <p:spPr/>
        <p:txBody>
          <a:bodyPr>
            <a:normAutofit/>
          </a:bodyPr>
          <a:lstStyle/>
          <a:p>
            <a:pPr algn="ctr"/>
            <a:endParaRPr lang="en-AU" sz="3600" dirty="0">
              <a:solidFill>
                <a:srgbClr val="040C28"/>
              </a:solidFill>
              <a:latin typeface="Google Sans"/>
            </a:endParaRPr>
          </a:p>
          <a:p>
            <a:pPr algn="ctr"/>
            <a:r>
              <a:rPr lang="en-AU" sz="3600" dirty="0">
                <a:solidFill>
                  <a:srgbClr val="040C28"/>
                </a:solidFill>
                <a:latin typeface="Google Sans"/>
              </a:rPr>
              <a:t>H</a:t>
            </a:r>
            <a:r>
              <a:rPr lang="en-AU" sz="3600" b="0" i="0" dirty="0">
                <a:solidFill>
                  <a:srgbClr val="040C28"/>
                </a:solidFill>
                <a:effectLst/>
                <a:latin typeface="Google Sans"/>
              </a:rPr>
              <a:t>ieroglyphic symbol used to represent the word for "life" and, by extension, as a symbol of life itself</a:t>
            </a:r>
            <a:endParaRPr lang="en-US" sz="3600" dirty="0"/>
          </a:p>
        </p:txBody>
      </p:sp>
      <p:pic>
        <p:nvPicPr>
          <p:cNvPr id="4098" name="Picture 2" descr="Ankh - Wikipedia">
            <a:extLst>
              <a:ext uri="{FF2B5EF4-FFF2-40B4-BE49-F238E27FC236}">
                <a16:creationId xmlns:a16="http://schemas.microsoft.com/office/drawing/2014/main" id="{0F7439B6-53F1-6BE6-825D-891D542FEF7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642841" y="1846263"/>
            <a:ext cx="2087919"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5612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8E9BA-A1E0-053B-C04A-F1168363355F}"/>
              </a:ext>
            </a:extLst>
          </p:cNvPr>
          <p:cNvSpPr>
            <a:spLocks noGrp="1"/>
          </p:cNvSpPr>
          <p:nvPr>
            <p:ph type="title"/>
          </p:nvPr>
        </p:nvSpPr>
        <p:spPr/>
        <p:txBody>
          <a:bodyPr/>
          <a:lstStyle/>
          <a:p>
            <a:r>
              <a:rPr lang="en-US" dirty="0"/>
              <a:t>Important Symbols - </a:t>
            </a:r>
            <a:r>
              <a:rPr lang="en-US" b="1" i="1" dirty="0">
                <a:solidFill>
                  <a:schemeClr val="accent6"/>
                </a:solidFill>
              </a:rPr>
              <a:t>Bee</a:t>
            </a:r>
          </a:p>
        </p:txBody>
      </p:sp>
      <p:sp>
        <p:nvSpPr>
          <p:cNvPr id="3" name="Content Placeholder 2">
            <a:extLst>
              <a:ext uri="{FF2B5EF4-FFF2-40B4-BE49-F238E27FC236}">
                <a16:creationId xmlns:a16="http://schemas.microsoft.com/office/drawing/2014/main" id="{7A9064EF-6B76-A6BA-3454-03AE8A248EA8}"/>
              </a:ext>
            </a:extLst>
          </p:cNvPr>
          <p:cNvSpPr>
            <a:spLocks noGrp="1"/>
          </p:cNvSpPr>
          <p:nvPr>
            <p:ph sz="half" idx="1"/>
          </p:nvPr>
        </p:nvSpPr>
        <p:spPr/>
        <p:txBody>
          <a:bodyPr>
            <a:normAutofit/>
          </a:bodyPr>
          <a:lstStyle/>
          <a:p>
            <a:pPr algn="ctr"/>
            <a:endParaRPr lang="en-AU" sz="3600" dirty="0">
              <a:solidFill>
                <a:srgbClr val="040C28"/>
              </a:solidFill>
              <a:latin typeface="Google Sans"/>
            </a:endParaRPr>
          </a:p>
          <a:p>
            <a:pPr algn="ctr"/>
            <a:r>
              <a:rPr lang="en-AU" sz="3600" dirty="0">
                <a:solidFill>
                  <a:srgbClr val="040C28"/>
                </a:solidFill>
                <a:latin typeface="Google Sans"/>
              </a:rPr>
              <a:t>Symbol of royalty in Lower Egypt.</a:t>
            </a:r>
            <a:endParaRPr lang="en-US" sz="3600" dirty="0"/>
          </a:p>
        </p:txBody>
      </p:sp>
      <p:pic>
        <p:nvPicPr>
          <p:cNvPr id="6148" name="Picture 4" descr="Bee Stories – Papyrus Stories">
            <a:extLst>
              <a:ext uri="{FF2B5EF4-FFF2-40B4-BE49-F238E27FC236}">
                <a16:creationId xmlns:a16="http://schemas.microsoft.com/office/drawing/2014/main" id="{4943EE1F-0D65-FDDC-1656-8186BB4445E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829232" y="2054013"/>
            <a:ext cx="3863151" cy="3608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5776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8E9BA-A1E0-053B-C04A-F1168363355F}"/>
              </a:ext>
            </a:extLst>
          </p:cNvPr>
          <p:cNvSpPr>
            <a:spLocks noGrp="1"/>
          </p:cNvSpPr>
          <p:nvPr>
            <p:ph type="title"/>
          </p:nvPr>
        </p:nvSpPr>
        <p:spPr/>
        <p:txBody>
          <a:bodyPr/>
          <a:lstStyle/>
          <a:p>
            <a:r>
              <a:rPr lang="en-US" dirty="0"/>
              <a:t>Important Symbols - </a:t>
            </a:r>
            <a:r>
              <a:rPr lang="en-US" b="1" i="1" dirty="0" err="1">
                <a:solidFill>
                  <a:schemeClr val="accent6"/>
                </a:solidFill>
              </a:rPr>
              <a:t>Ureaus</a:t>
            </a:r>
            <a:endParaRPr lang="en-US" b="1" i="1" dirty="0">
              <a:solidFill>
                <a:schemeClr val="accent6"/>
              </a:solidFill>
            </a:endParaRPr>
          </a:p>
        </p:txBody>
      </p:sp>
      <p:sp>
        <p:nvSpPr>
          <p:cNvPr id="3" name="Content Placeholder 2">
            <a:extLst>
              <a:ext uri="{FF2B5EF4-FFF2-40B4-BE49-F238E27FC236}">
                <a16:creationId xmlns:a16="http://schemas.microsoft.com/office/drawing/2014/main" id="{7A9064EF-6B76-A6BA-3454-03AE8A248EA8}"/>
              </a:ext>
            </a:extLst>
          </p:cNvPr>
          <p:cNvSpPr>
            <a:spLocks noGrp="1"/>
          </p:cNvSpPr>
          <p:nvPr>
            <p:ph sz="half" idx="1"/>
          </p:nvPr>
        </p:nvSpPr>
        <p:spPr/>
        <p:txBody>
          <a:bodyPr>
            <a:normAutofit/>
          </a:bodyPr>
          <a:lstStyle/>
          <a:p>
            <a:pPr algn="ctr"/>
            <a:endParaRPr lang="en-AU" sz="3600" dirty="0">
              <a:solidFill>
                <a:schemeClr val="tx1"/>
              </a:solidFill>
              <a:latin typeface="Google Sans"/>
            </a:endParaRPr>
          </a:p>
          <a:p>
            <a:pPr algn="ctr"/>
            <a:r>
              <a:rPr lang="en-AU" sz="3600" dirty="0">
                <a:solidFill>
                  <a:schemeClr val="tx1"/>
                </a:solidFill>
                <a:latin typeface="Google Sans"/>
              </a:rPr>
              <a:t>The Cobra associated with Goddess </a:t>
            </a:r>
            <a:r>
              <a:rPr lang="en-AU" sz="3600" dirty="0" err="1">
                <a:solidFill>
                  <a:schemeClr val="tx1"/>
                </a:solidFill>
                <a:latin typeface="Google Sans"/>
              </a:rPr>
              <a:t>Wadjet</a:t>
            </a:r>
            <a:r>
              <a:rPr lang="en-AU" sz="3600" dirty="0">
                <a:solidFill>
                  <a:schemeClr val="tx1"/>
                </a:solidFill>
                <a:latin typeface="Google Sans"/>
              </a:rPr>
              <a:t>.</a:t>
            </a:r>
          </a:p>
          <a:p>
            <a:pPr algn="ctr"/>
            <a:endParaRPr lang="en-US" sz="3600" dirty="0">
              <a:solidFill>
                <a:schemeClr val="tx1"/>
              </a:solidFill>
            </a:endParaRPr>
          </a:p>
          <a:p>
            <a:pPr algn="ctr"/>
            <a:r>
              <a:rPr lang="en-US" sz="3600" dirty="0">
                <a:solidFill>
                  <a:schemeClr val="tx1"/>
                </a:solidFill>
              </a:rPr>
              <a:t>Worn on headdresses of deities/leaders</a:t>
            </a:r>
          </a:p>
        </p:txBody>
      </p:sp>
      <p:pic>
        <p:nvPicPr>
          <p:cNvPr id="8196" name="Picture 4" descr="Uraeus - Wikipedia">
            <a:extLst>
              <a:ext uri="{FF2B5EF4-FFF2-40B4-BE49-F238E27FC236}">
                <a16:creationId xmlns:a16="http://schemas.microsoft.com/office/drawing/2014/main" id="{AFDD9289-ED2B-9926-BA85-759AF0FCB66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441375" y="1846263"/>
            <a:ext cx="2490851"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5830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8E9BA-A1E0-053B-C04A-F1168363355F}"/>
              </a:ext>
            </a:extLst>
          </p:cNvPr>
          <p:cNvSpPr>
            <a:spLocks noGrp="1"/>
          </p:cNvSpPr>
          <p:nvPr>
            <p:ph type="title"/>
          </p:nvPr>
        </p:nvSpPr>
        <p:spPr/>
        <p:txBody>
          <a:bodyPr/>
          <a:lstStyle/>
          <a:p>
            <a:r>
              <a:rPr lang="en-US" dirty="0"/>
              <a:t>Important Symbols - </a:t>
            </a:r>
            <a:r>
              <a:rPr lang="en-US" b="1" i="1" dirty="0" err="1">
                <a:solidFill>
                  <a:schemeClr val="accent6"/>
                </a:solidFill>
              </a:rPr>
              <a:t>Nekhbet</a:t>
            </a:r>
            <a:endParaRPr lang="en-US" b="1" i="1" dirty="0">
              <a:solidFill>
                <a:schemeClr val="accent6"/>
              </a:solidFill>
            </a:endParaRPr>
          </a:p>
        </p:txBody>
      </p:sp>
      <p:sp>
        <p:nvSpPr>
          <p:cNvPr id="3" name="Content Placeholder 2">
            <a:extLst>
              <a:ext uri="{FF2B5EF4-FFF2-40B4-BE49-F238E27FC236}">
                <a16:creationId xmlns:a16="http://schemas.microsoft.com/office/drawing/2014/main" id="{7A9064EF-6B76-A6BA-3454-03AE8A248EA8}"/>
              </a:ext>
            </a:extLst>
          </p:cNvPr>
          <p:cNvSpPr>
            <a:spLocks noGrp="1"/>
          </p:cNvSpPr>
          <p:nvPr>
            <p:ph sz="half" idx="1"/>
          </p:nvPr>
        </p:nvSpPr>
        <p:spPr/>
        <p:txBody>
          <a:bodyPr>
            <a:normAutofit/>
          </a:bodyPr>
          <a:lstStyle/>
          <a:p>
            <a:pPr algn="ctr"/>
            <a:endParaRPr lang="en-AU" sz="3600" dirty="0">
              <a:solidFill>
                <a:schemeClr val="tx1"/>
              </a:solidFill>
              <a:latin typeface="Google Sans"/>
            </a:endParaRPr>
          </a:p>
          <a:p>
            <a:pPr algn="ctr"/>
            <a:r>
              <a:rPr lang="en-AU" sz="3600" dirty="0" err="1">
                <a:solidFill>
                  <a:schemeClr val="tx1"/>
                </a:solidFill>
                <a:latin typeface="Google Sans"/>
              </a:rPr>
              <a:t>Nekhbet</a:t>
            </a:r>
            <a:r>
              <a:rPr lang="en-AU" sz="3600" dirty="0">
                <a:solidFill>
                  <a:schemeClr val="tx1"/>
                </a:solidFill>
                <a:latin typeface="Google Sans"/>
              </a:rPr>
              <a:t>, ancient predynastic goddess (vulture)</a:t>
            </a:r>
          </a:p>
          <a:p>
            <a:pPr algn="ctr"/>
            <a:endParaRPr lang="en-AU" sz="3600" dirty="0">
              <a:solidFill>
                <a:schemeClr val="tx1"/>
              </a:solidFill>
              <a:latin typeface="Google Sans"/>
            </a:endParaRPr>
          </a:p>
          <a:p>
            <a:pPr algn="ctr"/>
            <a:r>
              <a:rPr lang="en-AU" sz="3600" dirty="0">
                <a:solidFill>
                  <a:schemeClr val="tx1"/>
                </a:solidFill>
                <a:latin typeface="Google Sans"/>
              </a:rPr>
              <a:t>A symbol of Upper Egypt.  </a:t>
            </a:r>
            <a:endParaRPr lang="en-US" sz="3600" dirty="0">
              <a:solidFill>
                <a:schemeClr val="tx1"/>
              </a:solidFill>
            </a:endParaRPr>
          </a:p>
        </p:txBody>
      </p:sp>
      <p:pic>
        <p:nvPicPr>
          <p:cNvPr id="10242" name="Picture 2" descr="Charles K. Wilkinson | The Goddess Nekhbet, Temple of Hatshepsut | New  Kingdom | The Metropolitan Museum of Art">
            <a:extLst>
              <a:ext uri="{FF2B5EF4-FFF2-40B4-BE49-F238E27FC236}">
                <a16:creationId xmlns:a16="http://schemas.microsoft.com/office/drawing/2014/main" id="{13999BE0-251B-7ECC-4E65-D159D661D2BB}"/>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218238" y="2109060"/>
            <a:ext cx="4937125" cy="3497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0454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8E9BA-A1E0-053B-C04A-F1168363355F}"/>
              </a:ext>
            </a:extLst>
          </p:cNvPr>
          <p:cNvSpPr>
            <a:spLocks noGrp="1"/>
          </p:cNvSpPr>
          <p:nvPr>
            <p:ph type="title"/>
          </p:nvPr>
        </p:nvSpPr>
        <p:spPr/>
        <p:txBody>
          <a:bodyPr/>
          <a:lstStyle/>
          <a:p>
            <a:r>
              <a:rPr lang="en-US" dirty="0"/>
              <a:t>Important Symbols – </a:t>
            </a:r>
            <a:r>
              <a:rPr lang="en-US" b="1" i="1" dirty="0" err="1">
                <a:solidFill>
                  <a:schemeClr val="accent6"/>
                </a:solidFill>
              </a:rPr>
              <a:t>Ma’at</a:t>
            </a:r>
            <a:r>
              <a:rPr lang="en-US" b="1" i="1" dirty="0">
                <a:solidFill>
                  <a:schemeClr val="accent6"/>
                </a:solidFill>
              </a:rPr>
              <a:t> feather</a:t>
            </a:r>
          </a:p>
        </p:txBody>
      </p:sp>
      <p:sp>
        <p:nvSpPr>
          <p:cNvPr id="3" name="Content Placeholder 2">
            <a:extLst>
              <a:ext uri="{FF2B5EF4-FFF2-40B4-BE49-F238E27FC236}">
                <a16:creationId xmlns:a16="http://schemas.microsoft.com/office/drawing/2014/main" id="{7A9064EF-6B76-A6BA-3454-03AE8A248EA8}"/>
              </a:ext>
            </a:extLst>
          </p:cNvPr>
          <p:cNvSpPr>
            <a:spLocks noGrp="1"/>
          </p:cNvSpPr>
          <p:nvPr>
            <p:ph sz="half" idx="1"/>
          </p:nvPr>
        </p:nvSpPr>
        <p:spPr/>
        <p:txBody>
          <a:bodyPr>
            <a:normAutofit/>
          </a:bodyPr>
          <a:lstStyle/>
          <a:p>
            <a:pPr algn="ctr"/>
            <a:endParaRPr lang="en-AU" sz="3600" dirty="0">
              <a:solidFill>
                <a:schemeClr val="tx1"/>
              </a:solidFill>
              <a:latin typeface="Google Sans"/>
            </a:endParaRPr>
          </a:p>
          <a:p>
            <a:pPr algn="ctr"/>
            <a:r>
              <a:rPr lang="en-AU" sz="3600" dirty="0">
                <a:solidFill>
                  <a:schemeClr val="tx1"/>
                </a:solidFill>
                <a:latin typeface="Google Sans"/>
              </a:rPr>
              <a:t>Order and Balance</a:t>
            </a:r>
          </a:p>
          <a:p>
            <a:pPr algn="ctr"/>
            <a:endParaRPr lang="en-AU" sz="3600" dirty="0">
              <a:solidFill>
                <a:schemeClr val="tx1"/>
              </a:solidFill>
              <a:latin typeface="Google Sans"/>
            </a:endParaRPr>
          </a:p>
          <a:p>
            <a:pPr algn="ctr"/>
            <a:r>
              <a:rPr lang="en-AU" sz="3600" dirty="0">
                <a:solidFill>
                  <a:schemeClr val="tx1"/>
                </a:solidFill>
                <a:latin typeface="Google Sans"/>
              </a:rPr>
              <a:t>Represented as a feather</a:t>
            </a:r>
            <a:endParaRPr lang="en-US" sz="3600" dirty="0">
              <a:solidFill>
                <a:schemeClr val="tx1"/>
              </a:solidFill>
            </a:endParaRPr>
          </a:p>
        </p:txBody>
      </p:sp>
      <p:pic>
        <p:nvPicPr>
          <p:cNvPr id="5" name="Picture 2" descr="Feather of Ma'at | Art Board Print">
            <a:extLst>
              <a:ext uri="{FF2B5EF4-FFF2-40B4-BE49-F238E27FC236}">
                <a16:creationId xmlns:a16="http://schemas.microsoft.com/office/drawing/2014/main" id="{5FCC8C97-73F0-FFAC-C22D-D502B6AF39A0}"/>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t="21526" b="22410"/>
          <a:stretch/>
        </p:blipFill>
        <p:spPr bwMode="auto">
          <a:xfrm>
            <a:off x="6305550" y="2077593"/>
            <a:ext cx="4762500" cy="3560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33429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873E1-B4B0-EA9C-9317-FD27AB6ABF6C}"/>
              </a:ext>
            </a:extLst>
          </p:cNvPr>
          <p:cNvSpPr>
            <a:spLocks noGrp="1"/>
          </p:cNvSpPr>
          <p:nvPr>
            <p:ph type="title"/>
          </p:nvPr>
        </p:nvSpPr>
        <p:spPr/>
        <p:txBody>
          <a:bodyPr/>
          <a:lstStyle/>
          <a:p>
            <a:pPr algn="ctr"/>
            <a:r>
              <a:rPr lang="en-US" dirty="0"/>
              <a:t>ACTIVITY – TEEL Paragraph</a:t>
            </a:r>
          </a:p>
        </p:txBody>
      </p:sp>
      <p:sp>
        <p:nvSpPr>
          <p:cNvPr id="3" name="Content Placeholder 2">
            <a:extLst>
              <a:ext uri="{FF2B5EF4-FFF2-40B4-BE49-F238E27FC236}">
                <a16:creationId xmlns:a16="http://schemas.microsoft.com/office/drawing/2014/main" id="{AB7AAF1F-C86F-CA79-A948-4E68F2114E2C}"/>
              </a:ext>
            </a:extLst>
          </p:cNvPr>
          <p:cNvSpPr>
            <a:spLocks noGrp="1"/>
          </p:cNvSpPr>
          <p:nvPr>
            <p:ph idx="1"/>
          </p:nvPr>
        </p:nvSpPr>
        <p:spPr/>
        <p:txBody>
          <a:bodyPr/>
          <a:lstStyle/>
          <a:p>
            <a:r>
              <a:rPr lang="en-US" dirty="0"/>
              <a:t>Write a TEEL paragraph describing the cultural and religious beliefs of the Ancient Egyptians.</a:t>
            </a:r>
          </a:p>
          <a:p>
            <a:endParaRPr lang="en-US" dirty="0"/>
          </a:p>
          <a:p>
            <a:r>
              <a:rPr lang="en-US" b="1" i="1" u="sng" dirty="0"/>
              <a:t>TOPIC SENTENCE </a:t>
            </a:r>
            <a:r>
              <a:rPr lang="en-US" dirty="0"/>
              <a:t>– Overview of </a:t>
            </a:r>
            <a:r>
              <a:rPr lang="en-US" dirty="0" err="1"/>
              <a:t>belieds</a:t>
            </a:r>
            <a:endParaRPr lang="en-US" dirty="0"/>
          </a:p>
          <a:p>
            <a:endParaRPr lang="en-US" dirty="0"/>
          </a:p>
          <a:p>
            <a:r>
              <a:rPr lang="en-US" b="1" i="1" u="sng" dirty="0"/>
              <a:t>EXPLANATION</a:t>
            </a:r>
            <a:r>
              <a:rPr lang="en-US" dirty="0"/>
              <a:t> – Explain specific beliefs</a:t>
            </a:r>
          </a:p>
          <a:p>
            <a:endParaRPr lang="en-US" dirty="0"/>
          </a:p>
          <a:p>
            <a:r>
              <a:rPr lang="en-US" b="1" i="1" u="sng" dirty="0"/>
              <a:t>EXAMPLES</a:t>
            </a:r>
            <a:r>
              <a:rPr lang="en-US" dirty="0"/>
              <a:t> – Give specific example/s of beliefs</a:t>
            </a:r>
          </a:p>
          <a:p>
            <a:endParaRPr lang="en-US" dirty="0"/>
          </a:p>
          <a:p>
            <a:r>
              <a:rPr lang="en-US" b="1" i="1" u="sng" dirty="0"/>
              <a:t>LINK</a:t>
            </a:r>
            <a:r>
              <a:rPr lang="en-US" dirty="0"/>
              <a:t> – </a:t>
            </a:r>
            <a:r>
              <a:rPr lang="en-US" dirty="0" err="1"/>
              <a:t>Summarise</a:t>
            </a:r>
            <a:r>
              <a:rPr lang="en-US" dirty="0"/>
              <a:t> the paragraph</a:t>
            </a:r>
          </a:p>
        </p:txBody>
      </p:sp>
    </p:spTree>
    <p:extLst>
      <p:ext uri="{BB962C8B-B14F-4D97-AF65-F5344CB8AC3E}">
        <p14:creationId xmlns:p14="http://schemas.microsoft.com/office/powerpoint/2010/main" val="1938874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CD1E2-AB40-FC05-4130-1A6B42757464}"/>
              </a:ext>
            </a:extLst>
          </p:cNvPr>
          <p:cNvSpPr>
            <a:spLocks noGrp="1"/>
          </p:cNvSpPr>
          <p:nvPr>
            <p:ph type="title"/>
          </p:nvPr>
        </p:nvSpPr>
        <p:spPr>
          <a:xfrm>
            <a:off x="1097280" y="286603"/>
            <a:ext cx="10058400" cy="1450757"/>
          </a:xfrm>
        </p:spPr>
        <p:txBody>
          <a:bodyPr>
            <a:normAutofit/>
          </a:bodyPr>
          <a:lstStyle/>
          <a:p>
            <a:pPr algn="ctr"/>
            <a:r>
              <a:rPr lang="en-US" dirty="0"/>
              <a:t>Ancient Egypt – This week</a:t>
            </a:r>
          </a:p>
        </p:txBody>
      </p:sp>
      <p:graphicFrame>
        <p:nvGraphicFramePr>
          <p:cNvPr id="5" name="Content Placeholder 2">
            <a:extLst>
              <a:ext uri="{FF2B5EF4-FFF2-40B4-BE49-F238E27FC236}">
                <a16:creationId xmlns:a16="http://schemas.microsoft.com/office/drawing/2014/main" id="{6D805F3A-630E-9736-35A2-D1924DB476E5}"/>
              </a:ext>
            </a:extLst>
          </p:cNvPr>
          <p:cNvGraphicFramePr>
            <a:graphicFrameLocks noGrp="1"/>
          </p:cNvGraphicFramePr>
          <p:nvPr>
            <p:ph idx="1"/>
            <p:extLst>
              <p:ext uri="{D42A27DB-BD31-4B8C-83A1-F6EECF244321}">
                <p14:modId xmlns:p14="http://schemas.microsoft.com/office/powerpoint/2010/main" val="2490712219"/>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91629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B8A1B5F-0801-4AFF-A489-335B6A851F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Rectangle 8">
            <a:extLst>
              <a:ext uri="{FF2B5EF4-FFF2-40B4-BE49-F238E27FC236}">
                <a16:creationId xmlns:a16="http://schemas.microsoft.com/office/drawing/2014/main" id="{06201B52-6441-4DBA-BACE-235977581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1" name="Straight Connector 10">
            <a:extLst>
              <a:ext uri="{FF2B5EF4-FFF2-40B4-BE49-F238E27FC236}">
                <a16:creationId xmlns:a16="http://schemas.microsoft.com/office/drawing/2014/main" id="{89DF3DBB-17DD-4058-A944-5578E18A031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E8E17B-B1D0-C327-BC4F-C60A7FEBF4C0}"/>
              </a:ext>
            </a:extLst>
          </p:cNvPr>
          <p:cNvSpPr>
            <a:spLocks noGrp="1"/>
          </p:cNvSpPr>
          <p:nvPr>
            <p:ph type="title"/>
          </p:nvPr>
        </p:nvSpPr>
        <p:spPr>
          <a:xfrm>
            <a:off x="437881" y="180304"/>
            <a:ext cx="11140225" cy="4470816"/>
          </a:xfrm>
        </p:spPr>
        <p:txBody>
          <a:bodyPr vert="horz" lIns="91440" tIns="45720" rIns="91440" bIns="45720" rtlCol="0" anchor="b">
            <a:normAutofit/>
          </a:bodyPr>
          <a:lstStyle/>
          <a:p>
            <a:pPr algn="ctr"/>
            <a:r>
              <a:rPr lang="en-US" sz="3800" dirty="0">
                <a:solidFill>
                  <a:schemeClr val="tx1">
                    <a:lumMod val="85000"/>
                    <a:lumOff val="15000"/>
                  </a:schemeClr>
                </a:solidFill>
              </a:rPr>
              <a:t>Religious beliefs dominated the lives of the Ancient Egyptians. Nearly everything in their world was seen as being controlled by hundreds of deities (gods and goddesses). </a:t>
            </a:r>
            <a:br>
              <a:rPr lang="en-US" sz="3800" dirty="0">
                <a:solidFill>
                  <a:schemeClr val="tx1">
                    <a:lumMod val="85000"/>
                    <a:lumOff val="15000"/>
                  </a:schemeClr>
                </a:solidFill>
              </a:rPr>
            </a:br>
            <a:br>
              <a:rPr lang="en-US" sz="3800" dirty="0">
                <a:solidFill>
                  <a:schemeClr val="tx1">
                    <a:lumMod val="85000"/>
                    <a:lumOff val="15000"/>
                  </a:schemeClr>
                </a:solidFill>
              </a:rPr>
            </a:br>
            <a:r>
              <a:rPr lang="en-US" sz="3800" dirty="0">
                <a:solidFill>
                  <a:schemeClr val="tx1">
                    <a:lumMod val="85000"/>
                    <a:lumOff val="15000"/>
                  </a:schemeClr>
                </a:solidFill>
              </a:rPr>
              <a:t>Their beliefs greatly influenced how they lived, what they built, and how they waged war. These beliefs also shaped their views about death and how they prepared for it.</a:t>
            </a:r>
          </a:p>
        </p:txBody>
      </p:sp>
      <p:sp>
        <p:nvSpPr>
          <p:cNvPr id="15" name="Rectangle 14">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0545956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33" name="Rectangle 1032">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035" name="Straight Connector 103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037" name="Rectangle 1036">
            <a:extLst>
              <a:ext uri="{FF2B5EF4-FFF2-40B4-BE49-F238E27FC236}">
                <a16:creationId xmlns:a16="http://schemas.microsoft.com/office/drawing/2014/main" id="{97D059AC-3470-4BA5-82E3-D1570297A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A4AA73-CA50-9E30-7E35-DA1125B140F2}"/>
              </a:ext>
            </a:extLst>
          </p:cNvPr>
          <p:cNvSpPr>
            <a:spLocks noGrp="1"/>
          </p:cNvSpPr>
          <p:nvPr>
            <p:ph type="title"/>
          </p:nvPr>
        </p:nvSpPr>
        <p:spPr>
          <a:xfrm>
            <a:off x="5289754" y="639097"/>
            <a:ext cx="6253317" cy="3686015"/>
          </a:xfrm>
        </p:spPr>
        <p:txBody>
          <a:bodyPr vert="horz" lIns="91440" tIns="45720" rIns="91440" bIns="45720" rtlCol="0" anchor="b">
            <a:normAutofit/>
          </a:bodyPr>
          <a:lstStyle/>
          <a:p>
            <a:pPr algn="ctr"/>
            <a:r>
              <a:rPr lang="en-US" sz="2000" dirty="0">
                <a:solidFill>
                  <a:schemeClr val="tx1">
                    <a:lumMod val="85000"/>
                    <a:lumOff val="15000"/>
                  </a:schemeClr>
                </a:solidFill>
              </a:rPr>
              <a:t>The Ancient Egyptians believed that one group of gods created </a:t>
            </a:r>
            <a:r>
              <a:rPr lang="en-US" sz="2000" b="1" i="1" dirty="0">
                <a:solidFill>
                  <a:schemeClr val="accent6"/>
                </a:solidFill>
              </a:rPr>
              <a:t>the world and its living things</a:t>
            </a:r>
            <a:r>
              <a:rPr lang="en-US" sz="2000" dirty="0">
                <a:solidFill>
                  <a:schemeClr val="tx1">
                    <a:lumMod val="85000"/>
                    <a:lumOff val="15000"/>
                  </a:schemeClr>
                </a:solidFill>
              </a:rPr>
              <a:t>, while another group </a:t>
            </a:r>
            <a:r>
              <a:rPr lang="en-US" sz="2000" b="1" i="1" dirty="0">
                <a:solidFill>
                  <a:schemeClr val="accent6"/>
                </a:solidFill>
              </a:rPr>
              <a:t>controlled the forces of nature</a:t>
            </a:r>
            <a:r>
              <a:rPr lang="en-US" sz="2000" dirty="0">
                <a:solidFill>
                  <a:schemeClr val="tx1">
                    <a:lumMod val="85000"/>
                    <a:lumOff val="15000"/>
                  </a:schemeClr>
                </a:solidFill>
              </a:rPr>
              <a:t>. There were also gods of fertility, wisdom, love, music and dance, death, health, and childbirth. </a:t>
            </a:r>
            <a:br>
              <a:rPr lang="en-US" sz="2000" dirty="0">
                <a:solidFill>
                  <a:schemeClr val="tx1">
                    <a:lumMod val="85000"/>
                    <a:lumOff val="15000"/>
                  </a:schemeClr>
                </a:solidFill>
              </a:rPr>
            </a:br>
            <a:br>
              <a:rPr lang="en-US" sz="2000" dirty="0">
                <a:solidFill>
                  <a:schemeClr val="tx1">
                    <a:lumMod val="85000"/>
                    <a:lumOff val="15000"/>
                  </a:schemeClr>
                </a:solidFill>
              </a:rPr>
            </a:br>
            <a:r>
              <a:rPr lang="en-US" sz="2000" dirty="0">
                <a:solidFill>
                  <a:schemeClr val="tx1">
                    <a:lumMod val="85000"/>
                    <a:lumOff val="15000"/>
                  </a:schemeClr>
                </a:solidFill>
              </a:rPr>
              <a:t>The </a:t>
            </a:r>
            <a:r>
              <a:rPr lang="en-US" sz="2000" b="1" i="1" dirty="0">
                <a:solidFill>
                  <a:schemeClr val="accent6"/>
                </a:solidFill>
              </a:rPr>
              <a:t>sun god Ra </a:t>
            </a:r>
            <a:r>
              <a:rPr lang="en-US" sz="2000" dirty="0">
                <a:solidFill>
                  <a:schemeClr val="tx1">
                    <a:lumMod val="85000"/>
                    <a:lumOff val="15000"/>
                  </a:schemeClr>
                </a:solidFill>
              </a:rPr>
              <a:t>(or Re) was the most important god. The Egyptians believed he rode across the sky each day in a boat. Ra is often depicted with the Sun symbol on his head. He is said to travel alongside Nut, the universal mother, during the day and night. Endlessly, she swallows the Sun at night and gives birth to it the next day.</a:t>
            </a:r>
          </a:p>
        </p:txBody>
      </p:sp>
      <p:pic>
        <p:nvPicPr>
          <p:cNvPr id="1026" name="Picture 2" descr="Ancient Egypt legend about god Ra and goddess Nut 20597707 Vector Art at  Vecteezy">
            <a:extLst>
              <a:ext uri="{FF2B5EF4-FFF2-40B4-BE49-F238E27FC236}">
                <a16:creationId xmlns:a16="http://schemas.microsoft.com/office/drawing/2014/main" id="{1E2492E6-1A95-696C-0427-8C2188DAEE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69" t="13728" r="3078" b="-3"/>
          <a:stretch/>
        </p:blipFill>
        <p:spPr bwMode="auto">
          <a:xfrm>
            <a:off x="98836" y="690243"/>
            <a:ext cx="5190918" cy="4802376"/>
          </a:xfrm>
          <a:prstGeom prst="rect">
            <a:avLst/>
          </a:prstGeom>
          <a:noFill/>
          <a:extLst>
            <a:ext uri="{909E8E84-426E-40DD-AFC4-6F175D3DCCD1}">
              <a14:hiddenFill xmlns:a14="http://schemas.microsoft.com/office/drawing/2010/main">
                <a:solidFill>
                  <a:srgbClr val="FFFFFF"/>
                </a:solidFill>
              </a14:hiddenFill>
            </a:ext>
          </a:extLst>
        </p:spPr>
      </p:pic>
      <p:cxnSp>
        <p:nvCxnSpPr>
          <p:cNvPr id="1039" name="Straight Connector 1038">
            <a:extLst>
              <a:ext uri="{FF2B5EF4-FFF2-40B4-BE49-F238E27FC236}">
                <a16:creationId xmlns:a16="http://schemas.microsoft.com/office/drawing/2014/main" id="{F075D09A-FF42-4BFF-AC74-BFB1C6A4E4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071" y="4343400"/>
            <a:ext cx="5636107"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041" name="Rectangle 1040">
            <a:extLst>
              <a:ext uri="{FF2B5EF4-FFF2-40B4-BE49-F238E27FC236}">
                <a16:creationId xmlns:a16="http://schemas.microsoft.com/office/drawing/2014/main" id="{FF10DB11-2231-4DE8-9179-3414D9F6C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43" name="Rectangle 1042">
            <a:extLst>
              <a:ext uri="{FF2B5EF4-FFF2-40B4-BE49-F238E27FC236}">
                <a16:creationId xmlns:a16="http://schemas.microsoft.com/office/drawing/2014/main" id="{E691284A-2CC7-41DB-ADDC-4B9D104DDF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926468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819CC-1317-926F-AB3E-DBDECEB89107}"/>
              </a:ext>
            </a:extLst>
          </p:cNvPr>
          <p:cNvSpPr>
            <a:spLocks noGrp="1"/>
          </p:cNvSpPr>
          <p:nvPr>
            <p:ph type="title"/>
          </p:nvPr>
        </p:nvSpPr>
        <p:spPr/>
        <p:txBody>
          <a:bodyPr/>
          <a:lstStyle/>
          <a:p>
            <a:r>
              <a:rPr lang="en-US" dirty="0"/>
              <a:t>Traditions and ceremonies</a:t>
            </a:r>
          </a:p>
        </p:txBody>
      </p:sp>
      <p:sp>
        <p:nvSpPr>
          <p:cNvPr id="3" name="Content Placeholder 2">
            <a:extLst>
              <a:ext uri="{FF2B5EF4-FFF2-40B4-BE49-F238E27FC236}">
                <a16:creationId xmlns:a16="http://schemas.microsoft.com/office/drawing/2014/main" id="{CA35AF7C-B2A5-EDD8-8D36-225325A234FE}"/>
              </a:ext>
            </a:extLst>
          </p:cNvPr>
          <p:cNvSpPr>
            <a:spLocks noGrp="1"/>
          </p:cNvSpPr>
          <p:nvPr>
            <p:ph idx="1"/>
          </p:nvPr>
        </p:nvSpPr>
        <p:spPr>
          <a:xfrm>
            <a:off x="815158" y="1871860"/>
            <a:ext cx="6583680" cy="4023360"/>
          </a:xfrm>
        </p:spPr>
        <p:txBody>
          <a:bodyPr>
            <a:normAutofit fontScale="92500"/>
          </a:bodyPr>
          <a:lstStyle/>
          <a:p>
            <a:pPr>
              <a:buFont typeface="Arial" panose="020B0604020202020204" pitchFamily="34" charset="0"/>
              <a:buChar char="•"/>
            </a:pPr>
            <a:r>
              <a:rPr lang="en-US" sz="2800" dirty="0"/>
              <a:t> build many temples were priests/priestesses served the gods that lived there</a:t>
            </a:r>
          </a:p>
          <a:p>
            <a:pPr>
              <a:buFont typeface="Arial" panose="020B0604020202020204" pitchFamily="34" charset="0"/>
              <a:buChar char="•"/>
            </a:pPr>
            <a:r>
              <a:rPr lang="en-US" sz="2800" dirty="0"/>
              <a:t> burned incense, made offerings, held festivals</a:t>
            </a:r>
          </a:p>
          <a:p>
            <a:pPr>
              <a:buFont typeface="Arial" panose="020B0604020202020204" pitchFamily="34" charset="0"/>
              <a:buChar char="•"/>
            </a:pPr>
            <a:r>
              <a:rPr lang="en-US" sz="2800" dirty="0"/>
              <a:t> ordinary people – shrines within their homes with offerings</a:t>
            </a:r>
          </a:p>
          <a:p>
            <a:pPr>
              <a:buFont typeface="Arial" panose="020B0604020202020204" pitchFamily="34" charset="0"/>
              <a:buChar char="•"/>
            </a:pPr>
            <a:r>
              <a:rPr lang="en-US" sz="2800" dirty="0"/>
              <a:t> played instruments (e.g. sistra) to keep away evil spirits</a:t>
            </a:r>
          </a:p>
          <a:p>
            <a:pPr>
              <a:buFont typeface="Arial" panose="020B0604020202020204" pitchFamily="34" charset="0"/>
              <a:buChar char="•"/>
            </a:pPr>
            <a:r>
              <a:rPr lang="en-US" sz="2800" dirty="0"/>
              <a:t> wore amulets for protection/goodwill of gods</a:t>
            </a:r>
          </a:p>
        </p:txBody>
      </p:sp>
      <p:pic>
        <p:nvPicPr>
          <p:cNvPr id="5" name="Picture 4" descr="Close-up of a metal object&#10;&#10;Description automatically generated">
            <a:extLst>
              <a:ext uri="{FF2B5EF4-FFF2-40B4-BE49-F238E27FC236}">
                <a16:creationId xmlns:a16="http://schemas.microsoft.com/office/drawing/2014/main" id="{5FB1894E-0533-BA85-51E3-B6C96D20CF53}"/>
              </a:ext>
            </a:extLst>
          </p:cNvPr>
          <p:cNvPicPr>
            <a:picLocks noChangeAspect="1"/>
          </p:cNvPicPr>
          <p:nvPr/>
        </p:nvPicPr>
        <p:blipFill>
          <a:blip r:embed="rId2"/>
          <a:stretch>
            <a:fillRect/>
          </a:stretch>
        </p:blipFill>
        <p:spPr>
          <a:xfrm>
            <a:off x="7398838" y="3029955"/>
            <a:ext cx="4501424" cy="2110280"/>
          </a:xfrm>
          <a:prstGeom prst="rect">
            <a:avLst/>
          </a:prstGeom>
        </p:spPr>
      </p:pic>
      <p:sp>
        <p:nvSpPr>
          <p:cNvPr id="6" name="TextBox 5">
            <a:extLst>
              <a:ext uri="{FF2B5EF4-FFF2-40B4-BE49-F238E27FC236}">
                <a16:creationId xmlns:a16="http://schemas.microsoft.com/office/drawing/2014/main" id="{0E052CF4-E480-A35D-70D0-6728AFDD8CC8}"/>
              </a:ext>
            </a:extLst>
          </p:cNvPr>
          <p:cNvSpPr txBox="1"/>
          <p:nvPr/>
        </p:nvSpPr>
        <p:spPr>
          <a:xfrm>
            <a:off x="7863840" y="5290457"/>
            <a:ext cx="3435531" cy="523220"/>
          </a:xfrm>
          <a:prstGeom prst="rect">
            <a:avLst/>
          </a:prstGeom>
          <a:noFill/>
        </p:spPr>
        <p:txBody>
          <a:bodyPr wrap="square" rtlCol="0">
            <a:spAutoFit/>
          </a:bodyPr>
          <a:lstStyle/>
          <a:p>
            <a:pPr algn="ctr"/>
            <a:r>
              <a:rPr lang="en-US" sz="1400" i="1" dirty="0"/>
              <a:t>Sistra (musical instruments) made loud, clanging sound when shaken)</a:t>
            </a:r>
          </a:p>
        </p:txBody>
      </p:sp>
    </p:spTree>
    <p:extLst>
      <p:ext uri="{BB962C8B-B14F-4D97-AF65-F5344CB8AC3E}">
        <p14:creationId xmlns:p14="http://schemas.microsoft.com/office/powerpoint/2010/main" val="1604031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819CC-1317-926F-AB3E-DBDECEB89107}"/>
              </a:ext>
            </a:extLst>
          </p:cNvPr>
          <p:cNvSpPr>
            <a:spLocks noGrp="1"/>
          </p:cNvSpPr>
          <p:nvPr>
            <p:ph type="title"/>
          </p:nvPr>
        </p:nvSpPr>
        <p:spPr/>
        <p:txBody>
          <a:bodyPr/>
          <a:lstStyle/>
          <a:p>
            <a:r>
              <a:rPr lang="en-US" dirty="0"/>
              <a:t>Animal Gods</a:t>
            </a:r>
          </a:p>
        </p:txBody>
      </p:sp>
      <p:sp>
        <p:nvSpPr>
          <p:cNvPr id="3" name="Content Placeholder 2">
            <a:extLst>
              <a:ext uri="{FF2B5EF4-FFF2-40B4-BE49-F238E27FC236}">
                <a16:creationId xmlns:a16="http://schemas.microsoft.com/office/drawing/2014/main" id="{CA35AF7C-B2A5-EDD8-8D36-225325A234FE}"/>
              </a:ext>
            </a:extLst>
          </p:cNvPr>
          <p:cNvSpPr>
            <a:spLocks noGrp="1"/>
          </p:cNvSpPr>
          <p:nvPr>
            <p:ph idx="1"/>
          </p:nvPr>
        </p:nvSpPr>
        <p:spPr>
          <a:xfrm>
            <a:off x="815158" y="1871860"/>
            <a:ext cx="6583680" cy="4023360"/>
          </a:xfrm>
        </p:spPr>
        <p:txBody>
          <a:bodyPr>
            <a:normAutofit/>
          </a:bodyPr>
          <a:lstStyle/>
          <a:p>
            <a:pPr>
              <a:buFont typeface="Arial" panose="020B0604020202020204" pitchFamily="34" charset="0"/>
              <a:buChar char="•"/>
            </a:pPr>
            <a:r>
              <a:rPr lang="en-US" sz="2800" dirty="0"/>
              <a:t> Heads/bodies of animals</a:t>
            </a:r>
          </a:p>
          <a:p>
            <a:pPr lvl="1">
              <a:buFont typeface="Courier New" panose="02070309020205020404" pitchFamily="49" charset="0"/>
              <a:buChar char="o"/>
            </a:pPr>
            <a:r>
              <a:rPr lang="en-US" sz="2600" dirty="0"/>
              <a:t> </a:t>
            </a:r>
            <a:r>
              <a:rPr lang="en-US" sz="2600" b="1" i="1" dirty="0">
                <a:solidFill>
                  <a:schemeClr val="accent6"/>
                </a:solidFill>
              </a:rPr>
              <a:t>Sekhmet (Goddess of War) – lion</a:t>
            </a:r>
          </a:p>
          <a:p>
            <a:pPr lvl="1">
              <a:buFont typeface="Courier New" panose="02070309020205020404" pitchFamily="49" charset="0"/>
              <a:buChar char="o"/>
            </a:pPr>
            <a:r>
              <a:rPr lang="en-US" sz="2600" b="1" i="1" dirty="0">
                <a:solidFill>
                  <a:schemeClr val="accent6"/>
                </a:solidFill>
              </a:rPr>
              <a:t> Sobek (God of Water) – Crocodile</a:t>
            </a:r>
          </a:p>
          <a:p>
            <a:pPr lvl="1">
              <a:buFont typeface="Courier New" panose="02070309020205020404" pitchFamily="49" charset="0"/>
              <a:buChar char="o"/>
            </a:pPr>
            <a:r>
              <a:rPr lang="en-US" sz="2600" b="1" i="1" dirty="0">
                <a:solidFill>
                  <a:schemeClr val="accent6"/>
                </a:solidFill>
              </a:rPr>
              <a:t> Bastet (Protector of homes) – Cat</a:t>
            </a:r>
          </a:p>
          <a:p>
            <a:pPr>
              <a:buFont typeface="Arial" panose="020B0604020202020204" pitchFamily="34" charset="0"/>
              <a:buChar char="•"/>
            </a:pPr>
            <a:r>
              <a:rPr lang="en-US" sz="2800" dirty="0"/>
              <a:t> Egyptians valued cats highly</a:t>
            </a:r>
          </a:p>
          <a:p>
            <a:pPr lvl="1">
              <a:buFont typeface="Courier New" panose="02070309020205020404" pitchFamily="49" charset="0"/>
              <a:buChar char="o"/>
            </a:pPr>
            <a:r>
              <a:rPr lang="en-US" sz="2600" dirty="0"/>
              <a:t> respect to Bastet</a:t>
            </a:r>
          </a:p>
          <a:p>
            <a:pPr lvl="1">
              <a:buFont typeface="Courier New" panose="02070309020205020404" pitchFamily="49" charset="0"/>
              <a:buChar char="o"/>
            </a:pPr>
            <a:r>
              <a:rPr lang="en-US" sz="2600" dirty="0"/>
              <a:t> protected grain stores by killing vermin</a:t>
            </a:r>
          </a:p>
          <a:p>
            <a:pPr lvl="1">
              <a:buFont typeface="Courier New" panose="02070309020205020404" pitchFamily="49" charset="0"/>
              <a:buChar char="o"/>
            </a:pPr>
            <a:r>
              <a:rPr lang="en-US" sz="2600" dirty="0"/>
              <a:t> harming cats could result in death</a:t>
            </a:r>
          </a:p>
        </p:txBody>
      </p:sp>
      <p:sp>
        <p:nvSpPr>
          <p:cNvPr id="6" name="TextBox 5">
            <a:extLst>
              <a:ext uri="{FF2B5EF4-FFF2-40B4-BE49-F238E27FC236}">
                <a16:creationId xmlns:a16="http://schemas.microsoft.com/office/drawing/2014/main" id="{0E052CF4-E480-A35D-70D0-6728AFDD8CC8}"/>
              </a:ext>
            </a:extLst>
          </p:cNvPr>
          <p:cNvSpPr txBox="1"/>
          <p:nvPr/>
        </p:nvSpPr>
        <p:spPr>
          <a:xfrm>
            <a:off x="7863840" y="5290457"/>
            <a:ext cx="3435531" cy="954107"/>
          </a:xfrm>
          <a:prstGeom prst="rect">
            <a:avLst/>
          </a:prstGeom>
          <a:noFill/>
        </p:spPr>
        <p:txBody>
          <a:bodyPr wrap="square" rtlCol="0">
            <a:spAutoFit/>
          </a:bodyPr>
          <a:lstStyle/>
          <a:p>
            <a:pPr algn="ctr"/>
            <a:r>
              <a:rPr lang="en-US" sz="1400" i="1" dirty="0"/>
              <a:t>Many animals in Ancient Egypt were mummified as a sign of respect, or as offerings to the Gods. Cats, such as this one, were mummified in large numbers.</a:t>
            </a:r>
          </a:p>
        </p:txBody>
      </p:sp>
      <p:pic>
        <p:nvPicPr>
          <p:cNvPr id="4" name="Picture 3">
            <a:extLst>
              <a:ext uri="{FF2B5EF4-FFF2-40B4-BE49-F238E27FC236}">
                <a16:creationId xmlns:a16="http://schemas.microsoft.com/office/drawing/2014/main" id="{D0CDF94C-0183-391E-CEA1-98B6E0C1D1A0}"/>
              </a:ext>
            </a:extLst>
          </p:cNvPr>
          <p:cNvPicPr>
            <a:picLocks noChangeAspect="1"/>
          </p:cNvPicPr>
          <p:nvPr/>
        </p:nvPicPr>
        <p:blipFill>
          <a:blip r:embed="rId2"/>
          <a:stretch>
            <a:fillRect/>
          </a:stretch>
        </p:blipFill>
        <p:spPr>
          <a:xfrm>
            <a:off x="7222475" y="3082449"/>
            <a:ext cx="4422354" cy="1858865"/>
          </a:xfrm>
          <a:prstGeom prst="rect">
            <a:avLst/>
          </a:prstGeom>
        </p:spPr>
      </p:pic>
      <p:sp>
        <p:nvSpPr>
          <p:cNvPr id="7" name="Rectangle 6">
            <a:extLst>
              <a:ext uri="{FF2B5EF4-FFF2-40B4-BE49-F238E27FC236}">
                <a16:creationId xmlns:a16="http://schemas.microsoft.com/office/drawing/2014/main" id="{69780F56-FEC9-5EEA-AA6B-0C8212EEB395}"/>
              </a:ext>
            </a:extLst>
          </p:cNvPr>
          <p:cNvSpPr/>
          <p:nvPr/>
        </p:nvSpPr>
        <p:spPr>
          <a:xfrm>
            <a:off x="10792595" y="2845586"/>
            <a:ext cx="1013551" cy="4737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27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1645D-21E4-8021-5447-9C3D0376256D}"/>
              </a:ext>
            </a:extLst>
          </p:cNvPr>
          <p:cNvSpPr>
            <a:spLocks noGrp="1"/>
          </p:cNvSpPr>
          <p:nvPr>
            <p:ph type="title"/>
          </p:nvPr>
        </p:nvSpPr>
        <p:spPr/>
        <p:txBody>
          <a:bodyPr/>
          <a:lstStyle/>
          <a:p>
            <a:r>
              <a:rPr lang="en-US" dirty="0"/>
              <a:t>Death and funerary customs</a:t>
            </a:r>
          </a:p>
        </p:txBody>
      </p:sp>
      <p:sp>
        <p:nvSpPr>
          <p:cNvPr id="3" name="Content Placeholder 2">
            <a:extLst>
              <a:ext uri="{FF2B5EF4-FFF2-40B4-BE49-F238E27FC236}">
                <a16:creationId xmlns:a16="http://schemas.microsoft.com/office/drawing/2014/main" id="{49283760-0F31-16AD-3F34-2F05D71C01B3}"/>
              </a:ext>
            </a:extLst>
          </p:cNvPr>
          <p:cNvSpPr>
            <a:spLocks noGrp="1"/>
          </p:cNvSpPr>
          <p:nvPr>
            <p:ph idx="1"/>
          </p:nvPr>
        </p:nvSpPr>
        <p:spPr/>
        <p:txBody>
          <a:bodyPr>
            <a:normAutofit fontScale="92500" lnSpcReduction="20000"/>
          </a:bodyPr>
          <a:lstStyle/>
          <a:p>
            <a:r>
              <a:rPr lang="en-AU" b="1" u="sng" dirty="0"/>
              <a:t>Afterlife Beliefs</a:t>
            </a:r>
            <a:r>
              <a:rPr lang="en-AU" dirty="0"/>
              <a:t>:</a:t>
            </a:r>
          </a:p>
          <a:p>
            <a:pPr>
              <a:buFont typeface="Arial" panose="020B0604020202020204" pitchFamily="34" charset="0"/>
              <a:buChar char="•"/>
            </a:pPr>
            <a:r>
              <a:rPr lang="en-AU" dirty="0"/>
              <a:t> The ancient Egyptians believed in an </a:t>
            </a:r>
            <a:r>
              <a:rPr lang="en-AU" b="1" i="1" u="sng" dirty="0">
                <a:solidFill>
                  <a:schemeClr val="accent6"/>
                </a:solidFill>
              </a:rPr>
              <a:t>eternal afterlife </a:t>
            </a:r>
            <a:r>
              <a:rPr lang="en-AU" dirty="0"/>
              <a:t>where the deceased would live on if properly prepared.</a:t>
            </a:r>
          </a:p>
          <a:p>
            <a:pPr>
              <a:buFont typeface="Arial" panose="020B0604020202020204" pitchFamily="34" charset="0"/>
              <a:buChar char="•"/>
            </a:pPr>
            <a:r>
              <a:rPr lang="en-AU" dirty="0"/>
              <a:t> The </a:t>
            </a:r>
            <a:r>
              <a:rPr lang="en-AU" b="1" i="1" u="sng" dirty="0">
                <a:solidFill>
                  <a:schemeClr val="accent6"/>
                </a:solidFill>
              </a:rPr>
              <a:t>soul, or "ka," </a:t>
            </a:r>
            <a:r>
              <a:rPr lang="en-AU" dirty="0"/>
              <a:t>needed to be sustained through offerings and rituals.</a:t>
            </a:r>
          </a:p>
          <a:p>
            <a:r>
              <a:rPr lang="en-AU" b="1" u="sng" dirty="0"/>
              <a:t>Funerary Practices</a:t>
            </a:r>
            <a:r>
              <a:rPr lang="en-AU" dirty="0"/>
              <a:t>:</a:t>
            </a:r>
          </a:p>
          <a:p>
            <a:pPr>
              <a:buFont typeface="Arial" panose="020B0604020202020204" pitchFamily="34" charset="0"/>
              <a:buChar char="•"/>
            </a:pPr>
            <a:r>
              <a:rPr lang="en-AU" dirty="0"/>
              <a:t> Funerals involved elaborate ceremonies to ensure </a:t>
            </a:r>
            <a:r>
              <a:rPr lang="en-AU" b="1" i="1" u="sng" dirty="0">
                <a:solidFill>
                  <a:schemeClr val="accent6"/>
                </a:solidFill>
              </a:rPr>
              <a:t>safe passage to the afterlife</a:t>
            </a:r>
            <a:r>
              <a:rPr lang="en-AU" dirty="0"/>
              <a:t>.</a:t>
            </a:r>
          </a:p>
          <a:p>
            <a:pPr>
              <a:buFont typeface="Arial" panose="020B0604020202020204" pitchFamily="34" charset="0"/>
              <a:buChar char="•"/>
            </a:pPr>
            <a:r>
              <a:rPr lang="en-AU" dirty="0"/>
              <a:t> Rituals included </a:t>
            </a:r>
            <a:r>
              <a:rPr lang="en-AU" b="1" i="1" u="sng" dirty="0">
                <a:solidFill>
                  <a:schemeClr val="accent6"/>
                </a:solidFill>
              </a:rPr>
              <a:t>prayers, offerings, and the "Opening of the Mouth" ceremony, </a:t>
            </a:r>
            <a:r>
              <a:rPr lang="en-AU" dirty="0"/>
              <a:t>which was meant to restore the deceased’s senses in the afterlife.</a:t>
            </a:r>
          </a:p>
          <a:p>
            <a:r>
              <a:rPr lang="en-AU" b="1" u="sng" dirty="0"/>
              <a:t>Tombs and Grave Goods</a:t>
            </a:r>
            <a:r>
              <a:rPr lang="en-AU" dirty="0"/>
              <a:t>:</a:t>
            </a:r>
          </a:p>
          <a:p>
            <a:pPr>
              <a:buFont typeface="Arial" panose="020B0604020202020204" pitchFamily="34" charset="0"/>
              <a:buChar char="•"/>
            </a:pPr>
            <a:r>
              <a:rPr lang="en-AU" dirty="0"/>
              <a:t> Tombs were filled with </a:t>
            </a:r>
            <a:r>
              <a:rPr lang="en-AU" b="1" i="1" u="sng" dirty="0">
                <a:solidFill>
                  <a:schemeClr val="accent6"/>
                </a:solidFill>
              </a:rPr>
              <a:t>items needed for the afterlife</a:t>
            </a:r>
            <a:r>
              <a:rPr lang="en-AU" dirty="0"/>
              <a:t>, such as food, clothing, </a:t>
            </a:r>
            <a:r>
              <a:rPr lang="en-AU" dirty="0" err="1"/>
              <a:t>jewelry</a:t>
            </a:r>
            <a:r>
              <a:rPr lang="en-AU" dirty="0"/>
              <a:t>, and amulets.</a:t>
            </a:r>
          </a:p>
          <a:p>
            <a:pPr>
              <a:buFont typeface="Arial" panose="020B0604020202020204" pitchFamily="34" charset="0"/>
              <a:buChar char="•"/>
            </a:pPr>
            <a:r>
              <a:rPr lang="en-AU" dirty="0"/>
              <a:t> Wealthy individuals had more elaborate tombs, often decorated with inscriptions and scenes from their life and beliefs about the afterlife.</a:t>
            </a:r>
          </a:p>
          <a:p>
            <a:endParaRPr lang="en-US" dirty="0"/>
          </a:p>
        </p:txBody>
      </p:sp>
    </p:spTree>
    <p:extLst>
      <p:ext uri="{BB962C8B-B14F-4D97-AF65-F5344CB8AC3E}">
        <p14:creationId xmlns:p14="http://schemas.microsoft.com/office/powerpoint/2010/main" val="2419579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B8A1B5F-0801-4AFF-A489-335B6A851F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Rectangle 8">
            <a:extLst>
              <a:ext uri="{FF2B5EF4-FFF2-40B4-BE49-F238E27FC236}">
                <a16:creationId xmlns:a16="http://schemas.microsoft.com/office/drawing/2014/main" id="{06201B52-6441-4DBA-BACE-235977581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1" name="Straight Connector 10">
            <a:extLst>
              <a:ext uri="{FF2B5EF4-FFF2-40B4-BE49-F238E27FC236}">
                <a16:creationId xmlns:a16="http://schemas.microsoft.com/office/drawing/2014/main" id="{89DF3DBB-17DD-4058-A944-5578E18A031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88952" cy="4970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EB61A14-715E-E05D-C120-50E22CC31DBF}"/>
              </a:ext>
            </a:extLst>
          </p:cNvPr>
          <p:cNvSpPr>
            <a:spLocks noGrp="1"/>
          </p:cNvSpPr>
          <p:nvPr>
            <p:ph type="title"/>
          </p:nvPr>
        </p:nvSpPr>
        <p:spPr>
          <a:xfrm>
            <a:off x="548640" y="457200"/>
            <a:ext cx="11119104" cy="4193920"/>
          </a:xfrm>
        </p:spPr>
        <p:txBody>
          <a:bodyPr vert="horz" lIns="91440" tIns="45720" rIns="91440" bIns="45720" rtlCol="0" anchor="b">
            <a:normAutofit/>
          </a:bodyPr>
          <a:lstStyle/>
          <a:p>
            <a:pPr algn="ctr"/>
            <a:r>
              <a:rPr lang="en-US" sz="4400" dirty="0">
                <a:solidFill>
                  <a:srgbClr val="FFFFFF"/>
                </a:solidFill>
              </a:rPr>
              <a:t>In order to reach the afterlife, the Ancient Egyptians believed that the dead person would need magic spells and special prayers to support them through any dangers and further rituals on their journey. These spells and rituals were recorded in the </a:t>
            </a:r>
            <a:r>
              <a:rPr lang="en-US" sz="4400" b="1" u="sng" dirty="0">
                <a:solidFill>
                  <a:srgbClr val="FFFFFF"/>
                </a:solidFill>
              </a:rPr>
              <a:t>Book of the Dead</a:t>
            </a:r>
            <a:r>
              <a:rPr lang="en-US" sz="4400" dirty="0">
                <a:solidFill>
                  <a:srgbClr val="FFFFFF"/>
                </a:solidFill>
              </a:rPr>
              <a:t>. A copy of the book was often buried with the dead person.</a:t>
            </a:r>
          </a:p>
        </p:txBody>
      </p:sp>
    </p:spTree>
    <p:extLst>
      <p:ext uri="{BB962C8B-B14F-4D97-AF65-F5344CB8AC3E}">
        <p14:creationId xmlns:p14="http://schemas.microsoft.com/office/powerpoint/2010/main" val="284862194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0C3B87-4E7C-F9D8-950D-A2A406175BED}"/>
              </a:ext>
            </a:extLst>
          </p:cNvPr>
          <p:cNvPicPr>
            <a:picLocks noChangeAspect="1"/>
          </p:cNvPicPr>
          <p:nvPr/>
        </p:nvPicPr>
        <p:blipFill>
          <a:blip r:embed="rId2"/>
          <a:stretch>
            <a:fillRect/>
          </a:stretch>
        </p:blipFill>
        <p:spPr>
          <a:xfrm>
            <a:off x="1089239" y="0"/>
            <a:ext cx="10013519" cy="3694176"/>
          </a:xfrm>
          <a:prstGeom prst="rect">
            <a:avLst/>
          </a:prstGeom>
        </p:spPr>
      </p:pic>
      <p:graphicFrame>
        <p:nvGraphicFramePr>
          <p:cNvPr id="3" name="Table 2">
            <a:extLst>
              <a:ext uri="{FF2B5EF4-FFF2-40B4-BE49-F238E27FC236}">
                <a16:creationId xmlns:a16="http://schemas.microsoft.com/office/drawing/2014/main" id="{9D73A465-C846-57C2-D362-E286BC121D28}"/>
              </a:ext>
            </a:extLst>
          </p:cNvPr>
          <p:cNvGraphicFramePr>
            <a:graphicFrameLocks noGrp="1"/>
          </p:cNvGraphicFramePr>
          <p:nvPr>
            <p:extLst>
              <p:ext uri="{D42A27DB-BD31-4B8C-83A1-F6EECF244321}">
                <p14:modId xmlns:p14="http://schemas.microsoft.com/office/powerpoint/2010/main" val="1218972684"/>
              </p:ext>
            </p:extLst>
          </p:nvPr>
        </p:nvGraphicFramePr>
        <p:xfrm>
          <a:off x="672641" y="3686701"/>
          <a:ext cx="10846717" cy="3022600"/>
        </p:xfrm>
        <a:graphic>
          <a:graphicData uri="http://schemas.openxmlformats.org/drawingml/2006/table">
            <a:tbl>
              <a:tblPr firstRow="1" bandRow="1">
                <a:tableStyleId>{5C22544A-7EE6-4342-B048-85BDC9FD1C3A}</a:tableStyleId>
              </a:tblPr>
              <a:tblGrid>
                <a:gridCol w="1549531">
                  <a:extLst>
                    <a:ext uri="{9D8B030D-6E8A-4147-A177-3AD203B41FA5}">
                      <a16:colId xmlns:a16="http://schemas.microsoft.com/office/drawing/2014/main" val="555994846"/>
                    </a:ext>
                  </a:extLst>
                </a:gridCol>
                <a:gridCol w="1549531">
                  <a:extLst>
                    <a:ext uri="{9D8B030D-6E8A-4147-A177-3AD203B41FA5}">
                      <a16:colId xmlns:a16="http://schemas.microsoft.com/office/drawing/2014/main" val="803306611"/>
                    </a:ext>
                  </a:extLst>
                </a:gridCol>
                <a:gridCol w="1549531">
                  <a:extLst>
                    <a:ext uri="{9D8B030D-6E8A-4147-A177-3AD203B41FA5}">
                      <a16:colId xmlns:a16="http://schemas.microsoft.com/office/drawing/2014/main" val="2913781282"/>
                    </a:ext>
                  </a:extLst>
                </a:gridCol>
                <a:gridCol w="1549531">
                  <a:extLst>
                    <a:ext uri="{9D8B030D-6E8A-4147-A177-3AD203B41FA5}">
                      <a16:colId xmlns:a16="http://schemas.microsoft.com/office/drawing/2014/main" val="3066579307"/>
                    </a:ext>
                  </a:extLst>
                </a:gridCol>
                <a:gridCol w="1549531">
                  <a:extLst>
                    <a:ext uri="{9D8B030D-6E8A-4147-A177-3AD203B41FA5}">
                      <a16:colId xmlns:a16="http://schemas.microsoft.com/office/drawing/2014/main" val="2331372662"/>
                    </a:ext>
                  </a:extLst>
                </a:gridCol>
                <a:gridCol w="1549531">
                  <a:extLst>
                    <a:ext uri="{9D8B030D-6E8A-4147-A177-3AD203B41FA5}">
                      <a16:colId xmlns:a16="http://schemas.microsoft.com/office/drawing/2014/main" val="95347521"/>
                    </a:ext>
                  </a:extLst>
                </a:gridCol>
                <a:gridCol w="1549531">
                  <a:extLst>
                    <a:ext uri="{9D8B030D-6E8A-4147-A177-3AD203B41FA5}">
                      <a16:colId xmlns:a16="http://schemas.microsoft.com/office/drawing/2014/main" val="2096617402"/>
                    </a:ext>
                  </a:extLst>
                </a:gridCol>
              </a:tblGrid>
              <a:tr h="370840">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tc>
                  <a:txBody>
                    <a:bodyPr/>
                    <a:lstStyle/>
                    <a:p>
                      <a:pPr algn="ctr"/>
                      <a:r>
                        <a:rPr lang="en-US" dirty="0"/>
                        <a:t>7</a:t>
                      </a:r>
                    </a:p>
                  </a:txBody>
                  <a:tcPr/>
                </a:tc>
                <a:extLst>
                  <a:ext uri="{0D108BD9-81ED-4DB2-BD59-A6C34878D82A}">
                    <a16:rowId xmlns:a16="http://schemas.microsoft.com/office/drawing/2014/main" val="1907468390"/>
                  </a:ext>
                </a:extLst>
              </a:tr>
              <a:tr h="370840">
                <a:tc>
                  <a:txBody>
                    <a:bodyPr/>
                    <a:lstStyle/>
                    <a:p>
                      <a:pPr algn="ctr"/>
                      <a:r>
                        <a:rPr lang="en-US" sz="1200" dirty="0"/>
                        <a:t>Anubis, god of embalming and the dead, leads the dead person</a:t>
                      </a:r>
                    </a:p>
                    <a:p>
                      <a:pPr algn="ctr"/>
                      <a:r>
                        <a:rPr lang="en-US" sz="1200" dirty="0"/>
                        <a:t>to judgement.</a:t>
                      </a:r>
                    </a:p>
                  </a:txBody>
                  <a:tcPr/>
                </a:tc>
                <a:tc>
                  <a:txBody>
                    <a:bodyPr/>
                    <a:lstStyle/>
                    <a:p>
                      <a:pPr algn="ctr"/>
                      <a:r>
                        <a:rPr lang="en-US" sz="1200" dirty="0"/>
                        <a:t>A row of judges sit watching.</a:t>
                      </a:r>
                    </a:p>
                  </a:txBody>
                  <a:tcPr/>
                </a:tc>
                <a:tc>
                  <a:txBody>
                    <a:bodyPr/>
                    <a:lstStyle/>
                    <a:p>
                      <a:pPr algn="ctr"/>
                      <a:r>
                        <a:rPr lang="en-US" sz="1200" dirty="0"/>
                        <a:t>Anubis weighs the dead person's heart against a feather from the</a:t>
                      </a:r>
                    </a:p>
                    <a:p>
                      <a:pPr algn="ctr"/>
                      <a:r>
                        <a:rPr lang="en-US" sz="1200" dirty="0"/>
                        <a:t>headdress of </a:t>
                      </a:r>
                      <a:r>
                        <a:rPr lang="en-US" sz="1200" dirty="0" err="1"/>
                        <a:t>Ma'at</a:t>
                      </a:r>
                      <a:r>
                        <a:rPr lang="en-US" sz="1200" dirty="0"/>
                        <a:t>, the goddess of truth and justice. If the heart is</a:t>
                      </a:r>
                    </a:p>
                    <a:p>
                      <a:pPr algn="ctr"/>
                      <a:r>
                        <a:rPr lang="en-US" sz="1200" dirty="0"/>
                        <a:t>lighter than the feather, it means the person has led a good life and</a:t>
                      </a:r>
                    </a:p>
                    <a:p>
                      <a:pPr algn="ctr"/>
                      <a:r>
                        <a:rPr lang="en-US" sz="1200" dirty="0"/>
                        <a:t>will be admitted to the afterlife.</a:t>
                      </a:r>
                    </a:p>
                  </a:txBody>
                  <a:tcPr/>
                </a:tc>
                <a:tc>
                  <a:txBody>
                    <a:bodyPr/>
                    <a:lstStyle/>
                    <a:p>
                      <a:pPr algn="ctr"/>
                      <a:r>
                        <a:rPr lang="en-US" sz="1200" dirty="0" err="1"/>
                        <a:t>Ammit</a:t>
                      </a:r>
                      <a:r>
                        <a:rPr lang="en-US" sz="1200" dirty="0"/>
                        <a:t>. a female demon with the head of a crocodile. will eat the</a:t>
                      </a:r>
                    </a:p>
                    <a:p>
                      <a:pPr algn="ctr"/>
                      <a:r>
                        <a:rPr lang="en-US" sz="1200" dirty="0"/>
                        <a:t>dead person's heart if it is heavier than the feather.</a:t>
                      </a:r>
                    </a:p>
                  </a:txBody>
                  <a:tcPr/>
                </a:tc>
                <a:tc>
                  <a:txBody>
                    <a:bodyPr/>
                    <a:lstStyle/>
                    <a:p>
                      <a:pPr algn="ctr"/>
                      <a:r>
                        <a:rPr lang="en-US" sz="1200" dirty="0"/>
                        <a:t>Thoth, god of writing and knowledge, records the result of the</a:t>
                      </a:r>
                    </a:p>
                    <a:p>
                      <a:pPr algn="ctr"/>
                      <a:r>
                        <a:rPr lang="en-US" sz="1200" dirty="0"/>
                        <a:t>weigh-in.</a:t>
                      </a:r>
                    </a:p>
                  </a:txBody>
                  <a:tcPr/>
                </a:tc>
                <a:tc>
                  <a:txBody>
                    <a:bodyPr/>
                    <a:lstStyle/>
                    <a:p>
                      <a:pPr algn="ctr"/>
                      <a:r>
                        <a:rPr lang="en-US" sz="1200" dirty="0"/>
                        <a:t>Horus, god of the sky and ruler of the world of the living, leads the</a:t>
                      </a:r>
                    </a:p>
                    <a:p>
                      <a:pPr algn="ctr"/>
                      <a:r>
                        <a:rPr lang="en-US" sz="1200" dirty="0"/>
                        <a:t>dead person (who has passed the test) to Osiris.</a:t>
                      </a:r>
                    </a:p>
                  </a:txBody>
                  <a:tcPr/>
                </a:tc>
                <a:tc>
                  <a:txBody>
                    <a:bodyPr/>
                    <a:lstStyle/>
                    <a:p>
                      <a:pPr algn="ctr"/>
                      <a:r>
                        <a:rPr lang="en-US" sz="1200" dirty="0"/>
                        <a:t>Osiris, god of the dead and the underworld, allows the person into</a:t>
                      </a:r>
                    </a:p>
                    <a:p>
                      <a:pPr algn="ctr"/>
                      <a:r>
                        <a:rPr lang="en-US" sz="1200" dirty="0"/>
                        <a:t>the afterlife.</a:t>
                      </a:r>
                    </a:p>
                  </a:txBody>
                  <a:tcPr/>
                </a:tc>
                <a:extLst>
                  <a:ext uri="{0D108BD9-81ED-4DB2-BD59-A6C34878D82A}">
                    <a16:rowId xmlns:a16="http://schemas.microsoft.com/office/drawing/2014/main" val="755350199"/>
                  </a:ext>
                </a:extLst>
              </a:tr>
            </a:tbl>
          </a:graphicData>
        </a:graphic>
      </p:graphicFrame>
    </p:spTree>
    <p:extLst>
      <p:ext uri="{BB962C8B-B14F-4D97-AF65-F5344CB8AC3E}">
        <p14:creationId xmlns:p14="http://schemas.microsoft.com/office/powerpoint/2010/main" val="360311243"/>
      </p:ext>
    </p:extLst>
  </p:cSld>
  <p:clrMapOvr>
    <a:masterClrMapping/>
  </p:clrMapOvr>
</p:sld>
</file>

<file path=ppt/theme/theme1.xml><?xml version="1.0" encoding="utf-8"?>
<a:theme xmlns:a="http://schemas.openxmlformats.org/drawingml/2006/main" name="Retrospect">
  <a:themeElements>
    <a:clrScheme name="Custom 16">
      <a:dk1>
        <a:srgbClr val="000000"/>
      </a:dk1>
      <a:lt1>
        <a:srgbClr val="FFFFFF"/>
      </a:lt1>
      <a:dk2>
        <a:srgbClr val="344068"/>
      </a:dk2>
      <a:lt2>
        <a:srgbClr val="D9E0E6"/>
      </a:lt2>
      <a:accent1>
        <a:srgbClr val="DA97FB"/>
      </a:accent1>
      <a:accent2>
        <a:srgbClr val="925FFD"/>
      </a:accent2>
      <a:accent3>
        <a:srgbClr val="521B92"/>
      </a:accent3>
      <a:accent4>
        <a:srgbClr val="E89CFF"/>
      </a:accent4>
      <a:accent5>
        <a:srgbClr val="A84BE1"/>
      </a:accent5>
      <a:accent6>
        <a:srgbClr val="8838E6"/>
      </a:accent6>
      <a:hlink>
        <a:srgbClr val="300A99"/>
      </a:hlink>
      <a:folHlink>
        <a:srgbClr val="6E5CAD"/>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{36CBF037-A368-844E-AAD3-A3BE395EBCEA}tf16401369</Template>
  <TotalTime>721</TotalTime>
  <Words>1113</Words>
  <Application>Microsoft Macintosh PowerPoint</Application>
  <PresentationFormat>Widescreen</PresentationFormat>
  <Paragraphs>109</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Courier New</vt:lpstr>
      <vt:lpstr>Google Sans</vt:lpstr>
      <vt:lpstr>Retrospect</vt:lpstr>
      <vt:lpstr>Cultural/Religious Structures</vt:lpstr>
      <vt:lpstr>Ancient Egypt – This week</vt:lpstr>
      <vt:lpstr>Religious beliefs dominated the lives of the Ancient Egyptians. Nearly everything in their world was seen as being controlled by hundreds of deities (gods and goddesses).   Their beliefs greatly influenced how they lived, what they built, and how they waged war. These beliefs also shaped their views about death and how they prepared for it.</vt:lpstr>
      <vt:lpstr>The Ancient Egyptians believed that one group of gods created the world and its living things, while another group controlled the forces of nature. There were also gods of fertility, wisdom, love, music and dance, death, health, and childbirth.   The sun god Ra (or Re) was the most important god. The Egyptians believed he rode across the sky each day in a boat. Ra is often depicted with the Sun symbol on his head. He is said to travel alongside Nut, the universal mother, during the day and night. Endlessly, she swallows the Sun at night and gives birth to it the next day.</vt:lpstr>
      <vt:lpstr>Traditions and ceremonies</vt:lpstr>
      <vt:lpstr>Animal Gods</vt:lpstr>
      <vt:lpstr>Death and funerary customs</vt:lpstr>
      <vt:lpstr>In order to reach the afterlife, the Ancient Egyptians believed that the dead person would need magic spells and special prayers to support them through any dangers and further rituals on their journey. These spells and rituals were recorded in the Book of the Dead. A copy of the book was often buried with the dead person.</vt:lpstr>
      <vt:lpstr>PowerPoint Presentation</vt:lpstr>
      <vt:lpstr>Mummification</vt:lpstr>
      <vt:lpstr>Watch the following</vt:lpstr>
      <vt:lpstr>Important Symbols - Ankh</vt:lpstr>
      <vt:lpstr>Important Symbols - Bee</vt:lpstr>
      <vt:lpstr>Important Symbols - Ureaus</vt:lpstr>
      <vt:lpstr>Important Symbols - Nekhbet</vt:lpstr>
      <vt:lpstr>Important Symbols – Ma’at feather</vt:lpstr>
      <vt:lpstr>ACTIVITY – TEEL Paragraph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BARRIE Lauren [Ridge View Secondary College]</dc:creator>
  <cp:lastModifiedBy>BARRIE Lauren [Ridge View Secondary College]</cp:lastModifiedBy>
  <cp:revision>219</cp:revision>
  <dcterms:created xsi:type="dcterms:W3CDTF">2022-07-13T05:26:46Z</dcterms:created>
  <dcterms:modified xsi:type="dcterms:W3CDTF">2024-06-05T04:12:25Z</dcterms:modified>
</cp:coreProperties>
</file>